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file" ContentType="image/file"/>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lámina abre la presentación de Profileia. La marca es la hero — la palabra "Profileia" en degradado cyan→púrpura→magenta, gran tamaño, es el primer elemento que el espectador procesa. Debajo, "Tu perfil inteligente" como subtítulo ancla el concepto central: tu identidad digital es el centro de todo. El párrafo descriptivo explica en una sola frase qué incluye el ecosistema: academia, marketplace, compensación y 22 agentes IA. Las tres métricas abajo refuerzan los pilares: 7 módulos integrados, 8 formas de ganar y escalación Diamante infinita. Al presentar, abrí con: "Profileia es el sistema operativo digital del emprendedor — un perfil inteligente que concentra todo lo que necesitás para construir, aprender, vender y ganar". Aclará que verán 18 láminas cubriendo desde el problema/solución hasta las 8 formas de ganar y la proyección a 6 meses. Invitá al público a preguntar en cualquier momento.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lámina contrasta los cuatro problemas del mercado con las cuatro soluciones Profileia. Primero, herramientas dispersas: hoy un emprendedor paga Zoom, Linktree, Calendly, ChatGPT y Notion por separado — Profileia las unifica. Segundo, planes extremos: las matrices tradicionales se bloquean o frustran al inicio — Profileia ofrece un plan unificado e inmutable con matriz que nunca se bloquea. Tercero, recompras tediosas: en otros MLM recompras productos que no necesitás — Profileia redime créditos 100% en el Marketplace. Cuarto, MLM inaccesible: las matrices tradicionales bloquean posiciones — Profileia agrega 22 Agentes IA trabajando 24/7. Pregunta clave para la audiencia: ¿cuál de estos cuatro problemas les pega más hoy? Esta es la justificación de existencia de Profileia como marca.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lámina muestra los 7 módulos integrados que componen Profileia más una octava tarjeta que sintetiza la filosofía del producto. Perfil es la tarjeta de presentación digital con QR y vCard. Live permite streaming para 1,000 espectadores a costo cero. Capture es el constructor de landings que convierte. Learn reúne 1,000 cursos y rutas de aprendizaje. Market es el Marketplace donde los créditos se redimen al 100% en productos reales. Earn contiene la Matriz Viva 2×6 más el bono directo de $10. AI Pro Army — el módulo más nuevo, marcado con chip "NEW" — integra 22 agentes de IA que trabajan 24/7 para el usuario. La octava tarjeta sintetiza: cada módulo alimenta al siguiente, formando un ciclo virtuoso. La pregunta para la audiencia es: ¿cuál de estos siete módulos resolvería tu dolor más grande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lámina explica el módulo Profileia Market, el Marketplace integrado donde los créditos del usuario se transforman en productos reales. Cuatro estadísticas clave lo sintetizan: primero, ∞ productos disponibles — categorías de salud, belleza, hogar y educación. Segundo, 100% redimible — todo lo que el usuario activa como crédito lo puede usar íntegramente. Tercero, 30% para el vendedor que aporta el producto — conserva su marca y su producto. Cuarto, 70% para Profileia, que sostiene el ecosistema y paga el 2% de por vida a reclutadores. La barra visual de abajo muestra el split 70/30 de manera gráfica:Profileia sostiene la mayor parte y el vendedor recibe 30% directo. Pregunta para la audiencia: ¿qué categoría de producto te gustaría ver primero en el Marketplace? ¿Salud, belleza, hogar o educación?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muestra los 7 paquetes de entrada de Profileia. La idea es simple: empezás donde podés y escalás sin tope. Los paquetes Gratuito y Basic no entran a la matriz — solo habilitan el bono directo. BRONCE a $50 es el punto de inflexión: marca el umbral mínimo para entrar a la Matriz Viva 2×6 y empezar a cobrar comisiones por nivel. A partir de ahí, Plata, Oro, Platino y Diamante mantienen acceso a la matriz. ORO es el más popular; DIAMANTE es el mejor ahorro porque además desbloquea la escalación con estrellas que veremos en la Forma 4. Recordá que los pagos son en USDT sobre BSC, Polygon o Arbitrum con KYC obligatorio, y que el monto se convierte en créditos 100% redimibles en el Marketplace.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diapositiva maestra del plan de compensación de Profileia. Muestra las 8 formas de ganar organizadas en dos grupos para facilitar la explicación. Las primeras 4 son formas relacionadas con Clientes: Forma 1 Bono Directo, $10 fijo por networker y 50% del paquete cliente. Forma 2 Unilevel de Clientes, 75% repartido en 5 niveles ascendentes. Forma 3 AI Pro Army, 22 agentes IA produciendo contenido que genera ventas 24/7. Forma 4 Reclutador de Vendedores, 2% de por vida sobre las ventas de tus aliados en el Market. Las siguientes 4 son formas relacionadas con Networkers: Forma 5 Matriz Viva 2×6, comisiones por nivel según tu paquete. Forma 6 Escalación Diamante, $21,250 extra por cada estrella. Forma 7 Viajes Nacionales, 1 ticket por estrella. Forma 8 Compresión Dinámica, no se pierde ninguna comisión. Cada forma se profundiza en las próximas 8 diapositivas.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1 es el Bono Directo: la entrada más simple al plan de compensación. Hay dos variantes. La primera: cuando un networker entra a tu red con cualquier paquete, cobrás $10 fijos en USDT — sin importar si es Gratuito o Diamante. Cinco networkers Diamante te generan $50 al instante. La segunda: cuando un cliente compra un paquete, cobrás el 50% del valor del paquete. Cinco clientes Oro a $250 cada uno te dan $625 inmediatos. El pago es on-chain, al confirmarse la transacción, sobre BSC, Polygon o Arbitrum, con KYC obligatorio. Es decir: cobrás sin esperar ciclos, sin requerir matriz, sin necesitar calificación previa. Es el ingreso más rápido del sistema y se cobra el mismo día en que se confirma la venta.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3 es el Unilevel de Clientes: cuando un cliente compra cualquier paquete a través de tu perfil, el 75% del valor del paquete se distribuye entre vos y tu red. La mitad —el 50%— va directo a vos como patrocinador. El otro 25% se reparte en partes iguales del 5% a lo largo de 5 niveles por debajo: Nivel 2, 3, 4, 5 y 6. Es decir, $25 de cada $100 de un paquete Plata va a tu upline. Cada uno de esos niveles cobra $5. El ejemplo claro: cinco clientes que compren el paquete Oro a $250 cada uno generan $625 inmediatos al patrocinador — porque 50% de $250 son $125, multiplicado por cinco. Esto es ingreso real, en USDT, al confirmarse la compra on-chain con KYC.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explica la octava forma de ganar en Profileia: el AI Pro Army. Es la novedad de la versión 2026 — 22 agentes de inteligencia artificial que trabajan para vos 24 horas al día, 7 días por semana. El ciclo es el corazón del sistema: primero, los Créditos PM son la gasolina — vos invertís créditos en alimentar los agentes IA. Segundo, la IA produce contenido, copy, landings, imágenes y videos — son 22 agentes especializados. Tercero, ese contenido convierte prospectos en clientes y networkers — ventas on-chain registradas en la blockchain. Cuarto, recibís comisiones en USDT. Y una parte de esas comisiones recompra créditos PM, alimentando el ciclo nuevamente. La magia es que el ciclo se retroalimenta infinitamente: más créditos generan más producción IA, que genera más ventas, que genera más comisiones, que generan más créditos. Es ingreso escalable sin límite, automatizado por IA. La verdadera revolución del plan Profileia.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explica la sexta forma de ganar en Profileia: el Reclutador de Vendedores. Es ingreso pasivo real — los aliados que vos reclutás venden, y vos recibís el 2% de por vida sobre cada venta que ellos hagan. Mientras más aliados reclutás, mayor el porcentaje pasivo de por vida. Tres escenarios: con 1 aliado que vende $5,000 al mes, recibís +$100 pasivos mensuales — el equivalente a una suscripción Diamante gratis cada mes. Con 1 aliado que vende $50,000 al mes, recibís +$1,000 pasivos mensuales — un sueldo básico mensual sin trabajar. Y con 5 aliados que venden $20,000 cada uno al mes, recibís +$2,000 pasivos mensuales — ingreso significativo. La regla de oro: 2% de por vida. No es un bono de un solo pago, es ingreso recurrente que sigue fluyendo mientras tu aliado siga vendiendo. Es la verdadera palanca de apalancamiento del plan Profileia.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2 es la Matriz Viva 2×6: 2 afiliados por nivel base, 6 niveles de profundidad, 126 posiciones totales. A diferencia de un MLM tradicional, en Profileia la matriz nunca se bloquea — el ancho crece infinitamente cuando escalás a Diamante con estrellas. La tabla es la estrella: muestra cuánto cobrás por nivel según TU propio paquete. Con Bronce solo cobrás el Nivel 2 ($25). Plata hasta Nivel 3 ($50). Oro desbloquea Nivel 4 ($125). Platino Nivel 5 ($250). Diamante desbloquea los 6 niveles y cobra $500 en el más profundo. La matriz completa de un Diamante 0★ paga $42,500. Escalando a 3★ potencialmente duplica y medio, llegando a $106,250. El Nivel 1 no aparece porque es el bono directo ($10 networker / 50% cliente). Importante: compresión dinámica garantiza que ninguna comisión se pierde — si una posición no califica, sube al siguiente upline activo.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4 es la Escalación Diamante: la forma en que tu matriz crece sin límite. Cada estrella Diamante que ganás suma un bono de $21,250 y amplía el ancho de tu matriz con 2 afiliados adicionales. Diamante 0★: matriz completa, 2 frontales, $42,500 potenciales. Diamante 1★: sumás 1 estrella, $21,250 extra, 3 frontales y 1 ticket de viaje. Diamante 2★: $42,500 extra acumulados, 4 frontales, 2 tickets. Diamante 3★: $63,750 extra, 5 frontales, 3 tickets. Y así al infinito: Diamante N★ no tiene tope — el ancho crece como N+2 frontales y los tickets como N. La fórmula maestra es (N+2) × $21,250: el payout máximo potencial de un Diamante N★. La matriz nunca se bloquea porque cada estrella abre más lugar arriba y abajo.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explica la séptima forma de ganar en Profileia: los Viajes Nacionales. La regla es simple: cada estrella Diamante que ganás equivale a 1 ticket de viaje nacional. Diamante 1 estrella = 1 ticket, para vos o para un acompañante. Diamante 2 estrellas = 2 tickets, acumulables al año siguiente si no los usás. Diamante N estrellas = N tickets, donde tu red te lleva a viajar. Las características clave: los tickets son acumulables, no expiran, y no son transferibles — son para vos. El destino se revela cada año por Profileia, y la imagen muestra un paraíso tropical con vacaciones VIP junto a tu red. Es un incentivo no monetario pero altamente motivador, que combina logro, estatus y experiencia. Mientras más estrellas ganás en la escalación Diamante, más viajes acumulás. Es la recompensa visible de tu trabajo con tu equipo.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explica la quinta forma de ganar en Profileia: la Compresión Dinámica. Es el mecanismo que garantiza que ninguna comisión se pierda dentro de la matriz. El flujo es muy simple: cuando una posición está INACTIVA porque la persona no calificó, los $50 que iban para ella se bloquean. El sistema, de forma automática y on-chain, REASIGNA esa comisión. Sube al siguiente destinatario calificado en la línea de patrocinio. Ese destinatario está ACTIVO y cobra los +$50. La garantía es absoluta: cero comisiones perdidas. El sistema siempre encuentra un destinatario calificado. Y todo es automático al confirmarse la compra on-chain. Esto significa que tu matriz nunca se bloquea por inactividad de un afiliado. Si alguien no trabaja su matriz, no afecta las comisiones de los demás. Es una protección clave del plan de compensación Profileia y demuestra el diseño thoughtfully del modelo.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lámina de proyección financiera a 6 meses, la más importante del deck para conversión. La matemática es simple: empezás con paquete Diamante $1,000, invitás 2 networkers el mes 1, cada uno duplica. En el mes 6 tenés 126 personas en tu matriz. La tabla muestra paso a paso cómo se acumulan los ingresos: mes 1 solo $120 (bono directo $20 + clientes $100), mes 2 solo $120 (matriz arranca $100), pero en mes 6 explota a $33,320 con la matriz completa pagando $32,000. El total acumulado a 6 meses es $44,240 — un ROI de 44x sobre la inversión inicial. Las 3 tarjetas FOMO muestran: (1) El bono Diamante 1★ que desbloqueás al completar la matriz te agrega $21,250 adicionales en el mes 7+, (2) Si en lugar de invitar 2 invitás 5 networkers el mes 1, la proyección se multiplica por 2.5 llegando a $110,600, y (3) Adicionalmente, si reclutás aliados vendedores en el Market, recibís 2% de por vida — 1 aliado con $50K/mes en ventas te da $1,000/mes extra pasivo. Aclará siempre: es un ejemplo matemático objetivo, NO una garantía de ingresos.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diapositiva final del deck y la llamada a la acción. El mensaje central es: Activa tu negocio. Profileia es el sistema operativo digital del emprendedor — tu tarjeta inteligente, tu sala de videoconferencia, tu landing, tu academia, tu marketplace, tu plan de compensación y tus 22 agentes IA, todo en un solo enlace. Tres pasos para arrancar. Primero, crea tu perfil en profileia.com/registro — es gratis y no requiere tarjeta. Segundo, activa tu paquete en profileia.com/paquetes — desde $20 con crypto o créditos PM, recordá que Bronce a $50 es la entrada a la matriz. Tercero, hablá con tu patrocinador en profileia.com/patrocinador — la persona que te invitó te guía en cada paso. Los pagos son en USDT sobre BSC, Polygon o Arbitrum, con KYC obligatorio. Profileia © 2026. La casa del emprendedor. Gracias por tu atención. ¿Preguntas?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file"/><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file"/><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file"/><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file"/><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file"/><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file"/><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file"/><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file"/><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file"/><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file"/><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file"/><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file"/><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file"/><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file"/><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file"/><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86500" y="-857250"/>
            <a:ext cx="3429000" cy="3429000"/>
          </a:xfrm>
          <a:prstGeom prst="rect">
            <a:avLst/>
          </a:prstGeom>
        </p:spPr>
      </p:pic>
      <p:sp>
        <p:nvSpPr>
          <p:cNvPr id="5" name="Text 0"/>
          <p:cNvSpPr/>
          <p:nvPr/>
        </p:nvSpPr>
        <p:spPr>
          <a:xfrm>
            <a:off x="6286500" y="-857250"/>
            <a:ext cx="3429000" cy="3429000"/>
          </a:xfrm>
          <a:prstGeom prst="rect">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14375" y="3143250"/>
            <a:ext cx="3000375" cy="3000375"/>
          </a:xfrm>
          <a:prstGeom prst="rect">
            <a:avLst/>
          </a:prstGeom>
        </p:spPr>
      </p:pic>
      <p:sp>
        <p:nvSpPr>
          <p:cNvPr id="7" name="Text 1"/>
          <p:cNvSpPr/>
          <p:nvPr/>
        </p:nvSpPr>
        <p:spPr>
          <a:xfrm>
            <a:off x="-714375" y="3143250"/>
            <a:ext cx="3000375" cy="3000375"/>
          </a:xfrm>
          <a:prstGeom prst="rect">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60772" y="789384"/>
            <a:ext cx="3219934" cy="250031"/>
          </a:xfrm>
          <a:prstGeom prst="roundRect">
            <a:avLst>
              <a:gd name="adj" fmla="val 3805718"/>
            </a:avLst>
          </a:prstGeom>
          <a:solidFill>
            <a:srgbClr val="22D3EE">
              <a:alpha val="10000"/>
            </a:srgbClr>
          </a:solidFill>
          <a:ln w="7144">
            <a:solidFill>
              <a:srgbClr val="22D3EE"/>
            </a:solidFill>
            <a:prstDash val="solid"/>
          </a:ln>
        </p:spPr>
        <p:txBody>
          <a:bodyPr wrap="square" rtlCol="0" anchor="ctr"/>
          <a:lstStyle/>
          <a:p>
            <a:pPr indent="0" marL="0">
              <a:buNone/>
            </a:pPr>
            <a:endParaRPr lang="en-US" dirty="0"/>
          </a:p>
        </p:txBody>
      </p:sp>
      <p:sp>
        <p:nvSpPr>
          <p:cNvPr id="9" name="Text 3"/>
          <p:cNvSpPr/>
          <p:nvPr/>
        </p:nvSpPr>
        <p:spPr>
          <a:xfrm>
            <a:off x="750094" y="864394"/>
            <a:ext cx="2812740" cy="128016"/>
          </a:xfrm>
          <a:prstGeom prst="rect">
            <a:avLst/>
          </a:prstGeom>
          <a:noFill/>
          <a:ln/>
        </p:spPr>
        <p:txBody>
          <a:bodyPr wrap="square" lIns="114300" tIns="57150" rIns="114300" bIns="57150" rtlCol="0" anchor="t"/>
          <a:lstStyle/>
          <a:p>
            <a:pPr algn="l" indent="0" marL="0">
              <a:lnSpc>
                <a:spcPts val="1013"/>
              </a:lnSpc>
              <a:buNone/>
            </a:pPr>
            <a:r>
              <a:rPr lang="en-US" sz="675" spc="95" kern="0" dirty="0">
                <a:solidFill>
                  <a:srgbClr val="22D3EE"/>
                </a:solidFill>
                <a:latin typeface="Carlito" pitchFamily="34" charset="0"/>
                <a:ea typeface="Carlito" pitchFamily="34" charset="-122"/>
                <a:cs typeface="Carlito" pitchFamily="34" charset="-120"/>
              </a:rPr>
              <a:t>EL SISTEMA OPERATIVO DIGITAL DEL EMPRENDEDOR</a:t>
            </a:r>
            <a:endParaRPr lang="en-US" sz="675" dirty="0"/>
          </a:p>
        </p:txBody>
      </p:sp>
      <p:sp>
        <p:nvSpPr>
          <p:cNvPr id="10" name="Text 4"/>
          <p:cNvSpPr/>
          <p:nvPr/>
        </p:nvSpPr>
        <p:spPr>
          <a:xfrm>
            <a:off x="578644" y="864394"/>
            <a:ext cx="100013" cy="100013"/>
          </a:xfrm>
          <a:prstGeom prst="rect">
            <a:avLst/>
          </a:prstGeom>
          <a:noFill/>
          <a:ln/>
        </p:spPr>
        <p:txBody>
          <a:bodyPr wrap="none" lIns="0" tIns="0" rIns="0" bIns="0" rtlCol="0" anchor="ctr"/>
          <a:lstStyle/>
          <a:p>
            <a:pPr algn="ctr" indent="0" marL="0">
              <a:buNone/>
            </a:pPr>
            <a:r>
              <a:rPr lang="en-US" sz="984" dirty="0">
                <a:solidFill>
                  <a:srgbClr val="22D3EE"/>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243013"/>
            <a:ext cx="8636000" cy="879539"/>
          </a:xfrm>
          <a:prstGeom prst="rect">
            <a:avLst/>
          </a:prstGeom>
          <a:noFill/>
          <a:ln/>
        </p:spPr>
        <p:txBody>
          <a:bodyPr wrap="none" lIns="0" tIns="0" rIns="0" bIns="0" rtlCol="0" anchor="t"/>
          <a:lstStyle/>
          <a:p>
            <a:pPr algn="l" indent="0" marL="0">
              <a:lnSpc>
                <a:spcPts val="6413"/>
              </a:lnSpc>
              <a:buNone/>
            </a:pPr>
            <a:r>
              <a:rPr lang="en-US" sz="6750" b="1" spc="-304" kern="0" dirty="0">
                <a:solidFill>
                  <a:srgbClr val="A78BFA"/>
                </a:solidFill>
                <a:latin typeface="Carlito" pitchFamily="34" charset="0"/>
                <a:ea typeface="Carlito" pitchFamily="34" charset="-122"/>
                <a:cs typeface="Carlito" pitchFamily="34" charset="-120"/>
              </a:rPr>
              <a:t>Profileia</a:t>
            </a:r>
            <a:endParaRPr lang="en-US" sz="6750" dirty="0"/>
          </a:p>
        </p:txBody>
      </p:sp>
      <p:sp>
        <p:nvSpPr>
          <p:cNvPr id="12" name="Text 6"/>
          <p:cNvSpPr/>
          <p:nvPr/>
        </p:nvSpPr>
        <p:spPr>
          <a:xfrm>
            <a:off x="457200" y="2171700"/>
            <a:ext cx="8636000" cy="283897"/>
          </a:xfrm>
          <a:prstGeom prst="rect">
            <a:avLst/>
          </a:prstGeom>
          <a:noFill/>
          <a:ln/>
        </p:spPr>
        <p:txBody>
          <a:bodyPr wrap="none" lIns="0" tIns="0" rIns="0" bIns="0" rtlCol="0" anchor="t"/>
          <a:lstStyle/>
          <a:p>
            <a:pPr algn="l" indent="0" marL="0">
              <a:lnSpc>
                <a:spcPts val="2070"/>
              </a:lnSpc>
              <a:buNone/>
            </a:pPr>
            <a:r>
              <a:rPr lang="en-US" sz="1800" spc="-27" kern="0" dirty="0">
                <a:solidFill>
                  <a:srgbClr val="FFFFFF"/>
                </a:solidFill>
                <a:latin typeface="Carlito" pitchFamily="34" charset="0"/>
                <a:ea typeface="Carlito" pitchFamily="34" charset="-122"/>
                <a:cs typeface="Carlito" pitchFamily="34" charset="-120"/>
              </a:rPr>
              <a:t>Tu perfil inteligente.</a:t>
            </a:r>
            <a:endParaRPr lang="en-US" sz="1800" dirty="0"/>
          </a:p>
        </p:txBody>
      </p:sp>
      <p:sp>
        <p:nvSpPr>
          <p:cNvPr id="13" name="Text 7"/>
          <p:cNvSpPr/>
          <p:nvPr/>
        </p:nvSpPr>
        <p:spPr>
          <a:xfrm>
            <a:off x="457200" y="2591730"/>
            <a:ext cx="3857625" cy="610831"/>
          </a:xfrm>
          <a:prstGeom prst="rect">
            <a:avLst/>
          </a:prstGeom>
          <a:noFill/>
          <a:ln/>
        </p:spPr>
        <p:txBody>
          <a:bodyPr wrap="square" lIns="0" tIns="0" rIns="0" bIns="0" rtlCol="0" anchor="t"/>
          <a:lstStyle/>
          <a:p>
            <a:pPr algn="l" indent="0" marL="0">
              <a:lnSpc>
                <a:spcPts val="1485"/>
              </a:lnSpc>
              <a:buNone/>
            </a:pPr>
            <a:r>
              <a:rPr lang="en-US" sz="900" dirty="0">
                <a:solidFill>
                  <a:srgbClr val="94A3B8"/>
                </a:solidFill>
                <a:latin typeface="Carlito" pitchFamily="34" charset="0"/>
                <a:ea typeface="Carlito" pitchFamily="34" charset="-122"/>
                <a:cs typeface="Carlito" pitchFamily="34" charset="-120"/>
              </a:rPr>
              <a:t>La casa del emprendedor. Academia, marketplace, compensación y un ejército de 22 Agentes IA que trabajan para ti — todo desde tu perfil inteligente.</a:t>
            </a:r>
            <a:endParaRPr lang="en-US" sz="900" dirty="0"/>
          </a:p>
        </p:txBody>
      </p:sp>
      <p:sp>
        <p:nvSpPr>
          <p:cNvPr id="14" name="Text 8"/>
          <p:cNvSpPr/>
          <p:nvPr/>
        </p:nvSpPr>
        <p:spPr>
          <a:xfrm>
            <a:off x="457200" y="4068366"/>
            <a:ext cx="1832729" cy="415481"/>
          </a:xfrm>
          <a:prstGeom prst="rect">
            <a:avLst/>
          </a:prstGeom>
          <a:noFill/>
          <a:ln/>
        </p:spPr>
        <p:txBody>
          <a:bodyPr wrap="none" lIns="0" tIns="0" rIns="0" bIns="0" rtlCol="0" anchor="t">
            <a:normAutofit/>
          </a:bodyPr>
          <a:lstStyle/>
          <a:p>
            <a:pPr algn="l" indent="0" marL="0">
              <a:lnSpc>
                <a:spcPts val="3150"/>
              </a:lnSpc>
              <a:buNone/>
            </a:pPr>
            <a:r>
              <a:rPr lang="en-US" sz="3150" b="1" spc="-126" kern="0" dirty="0">
                <a:solidFill>
                  <a:srgbClr val="22D3EE"/>
                </a:solidFill>
                <a:latin typeface="Liberation Sans Narrow" pitchFamily="34" charset="0"/>
                <a:ea typeface="Liberation Sans Narrow" pitchFamily="34" charset="-122"/>
                <a:cs typeface="Liberation Sans Narrow" pitchFamily="34" charset="-120"/>
              </a:rPr>
              <a:t>7</a:t>
            </a:r>
            <a:endParaRPr lang="en-US" sz="3150" dirty="0"/>
          </a:p>
        </p:txBody>
      </p:sp>
      <p:sp>
        <p:nvSpPr>
          <p:cNvPr id="15" name="Text 9"/>
          <p:cNvSpPr/>
          <p:nvPr/>
        </p:nvSpPr>
        <p:spPr>
          <a:xfrm>
            <a:off x="457200" y="4511278"/>
            <a:ext cx="1466505" cy="164592"/>
          </a:xfrm>
          <a:prstGeom prst="rect">
            <a:avLst/>
          </a:prstGeom>
          <a:noFill/>
          <a:ln/>
        </p:spPr>
        <p:txBody>
          <a:bodyPr wrap="none" lIns="0" tIns="0" rIns="0" bIns="0" rtlCol="0" anchor="t"/>
          <a:lstStyle/>
          <a:p>
            <a:pPr algn="l" indent="0" marL="0">
              <a:lnSpc>
                <a:spcPts val="928"/>
              </a:lnSpc>
              <a:buNone/>
            </a:pPr>
            <a:r>
              <a:rPr lang="en-US" sz="800" spc="87" kern="0" dirty="0">
                <a:solidFill>
                  <a:srgbClr val="64748B"/>
                </a:solidFill>
                <a:latin typeface="Carlito" pitchFamily="34" charset="0"/>
                <a:ea typeface="Carlito" pitchFamily="34" charset="-122"/>
                <a:cs typeface="Carlito" pitchFamily="34" charset="-120"/>
              </a:rPr>
              <a:t>MÓDULOS INTEGRADOS</a:t>
            </a:r>
            <a:endParaRPr lang="en-US" sz="800" dirty="0"/>
          </a:p>
        </p:txBody>
      </p:sp>
      <p:sp>
        <p:nvSpPr>
          <p:cNvPr id="16" name="Text 10"/>
          <p:cNvSpPr/>
          <p:nvPr/>
        </p:nvSpPr>
        <p:spPr>
          <a:xfrm>
            <a:off x="1945556" y="4191595"/>
            <a:ext cx="7144" cy="314325"/>
          </a:xfrm>
          <a:prstGeom prst="rect">
            <a:avLst/>
          </a:prstGeom>
          <a:solidFill>
            <a:srgbClr val="FFFFFF">
              <a:alpha val="10000"/>
            </a:srgbClr>
          </a:solidFill>
          <a:ln/>
        </p:spPr>
        <p:txBody>
          <a:bodyPr wrap="square" rtlCol="0" anchor="ctr"/>
          <a:lstStyle/>
          <a:p>
            <a:pPr indent="0" marL="0">
              <a:buNone/>
            </a:pPr>
            <a:endParaRPr lang="en-US" dirty="0"/>
          </a:p>
        </p:txBody>
      </p:sp>
      <p:sp>
        <p:nvSpPr>
          <p:cNvPr id="17" name="Text 11"/>
          <p:cNvSpPr/>
          <p:nvPr/>
        </p:nvSpPr>
        <p:spPr>
          <a:xfrm>
            <a:off x="2295599" y="4068366"/>
            <a:ext cx="1514475" cy="415481"/>
          </a:xfrm>
          <a:prstGeom prst="rect">
            <a:avLst/>
          </a:prstGeom>
          <a:noFill/>
          <a:ln/>
        </p:spPr>
        <p:txBody>
          <a:bodyPr wrap="none" lIns="0" tIns="0" rIns="0" bIns="0" rtlCol="0" anchor="t">
            <a:normAutofit/>
          </a:bodyPr>
          <a:lstStyle/>
          <a:p>
            <a:pPr algn="l" indent="0" marL="0">
              <a:lnSpc>
                <a:spcPts val="3150"/>
              </a:lnSpc>
              <a:buNone/>
            </a:pPr>
            <a:r>
              <a:rPr lang="en-US" sz="3150" b="1" spc="-126" kern="0" dirty="0">
                <a:solidFill>
                  <a:srgbClr val="22D3EE"/>
                </a:solidFill>
                <a:latin typeface="Liberation Sans Narrow" pitchFamily="34" charset="0"/>
                <a:ea typeface="Liberation Sans Narrow" pitchFamily="34" charset="-122"/>
                <a:cs typeface="Liberation Sans Narrow" pitchFamily="34" charset="-120"/>
              </a:rPr>
              <a:t>8</a:t>
            </a:r>
            <a:endParaRPr lang="en-US" sz="3150" dirty="0"/>
          </a:p>
        </p:txBody>
      </p:sp>
      <p:sp>
        <p:nvSpPr>
          <p:cNvPr id="18" name="Text 12"/>
          <p:cNvSpPr/>
          <p:nvPr/>
        </p:nvSpPr>
        <p:spPr>
          <a:xfrm>
            <a:off x="2295599" y="4511278"/>
            <a:ext cx="1211846" cy="164592"/>
          </a:xfrm>
          <a:prstGeom prst="rect">
            <a:avLst/>
          </a:prstGeom>
          <a:noFill/>
          <a:ln/>
        </p:spPr>
        <p:txBody>
          <a:bodyPr wrap="none" lIns="0" tIns="0" rIns="0" bIns="0" rtlCol="0" anchor="t"/>
          <a:lstStyle/>
          <a:p>
            <a:pPr algn="l" indent="0" marL="0">
              <a:lnSpc>
                <a:spcPts val="928"/>
              </a:lnSpc>
              <a:buNone/>
            </a:pPr>
            <a:r>
              <a:rPr lang="en-US" sz="800" spc="87" kern="0" dirty="0">
                <a:solidFill>
                  <a:srgbClr val="64748B"/>
                </a:solidFill>
                <a:latin typeface="Carlito" pitchFamily="34" charset="0"/>
                <a:ea typeface="Carlito" pitchFamily="34" charset="-122"/>
                <a:cs typeface="Carlito" pitchFamily="34" charset="-120"/>
              </a:rPr>
              <a:t>FORMAS DE GANAR</a:t>
            </a:r>
            <a:endParaRPr lang="en-US" sz="800" dirty="0"/>
          </a:p>
        </p:txBody>
      </p:sp>
      <p:sp>
        <p:nvSpPr>
          <p:cNvPr id="19" name="Text 13"/>
          <p:cNvSpPr/>
          <p:nvPr/>
        </p:nvSpPr>
        <p:spPr>
          <a:xfrm>
            <a:off x="3585046" y="4191595"/>
            <a:ext cx="7144" cy="314325"/>
          </a:xfrm>
          <a:prstGeom prst="rect">
            <a:avLst/>
          </a:prstGeom>
          <a:solidFill>
            <a:srgbClr val="FFFFFF">
              <a:alpha val="10000"/>
            </a:srgbClr>
          </a:solidFill>
          <a:ln/>
        </p:spPr>
        <p:txBody>
          <a:bodyPr wrap="square" rtlCol="0" anchor="ctr"/>
          <a:lstStyle/>
          <a:p>
            <a:pPr indent="0" marL="0">
              <a:buNone/>
            </a:pPr>
            <a:endParaRPr lang="en-US" dirty="0"/>
          </a:p>
        </p:txBody>
      </p:sp>
      <p:sp>
        <p:nvSpPr>
          <p:cNvPr id="20" name="Text 14"/>
          <p:cNvSpPr/>
          <p:nvPr/>
        </p:nvSpPr>
        <p:spPr>
          <a:xfrm>
            <a:off x="3935090" y="4068366"/>
            <a:ext cx="1840860" cy="415481"/>
          </a:xfrm>
          <a:prstGeom prst="rect">
            <a:avLst/>
          </a:prstGeom>
          <a:noFill/>
          <a:ln/>
        </p:spPr>
        <p:txBody>
          <a:bodyPr wrap="none" lIns="0" tIns="0" rIns="0" bIns="0" rtlCol="0" anchor="t">
            <a:normAutofit/>
          </a:bodyPr>
          <a:lstStyle/>
          <a:p>
            <a:pPr algn="l" indent="0" marL="0">
              <a:lnSpc>
                <a:spcPts val="3150"/>
              </a:lnSpc>
              <a:buNone/>
            </a:pPr>
            <a:r>
              <a:rPr lang="en-US" sz="3150" b="1" spc="-126" kern="0" dirty="0">
                <a:solidFill>
                  <a:srgbClr val="E879F9"/>
                </a:solidFill>
                <a:latin typeface="Courier New" pitchFamily="34" charset="0"/>
                <a:ea typeface="Courier New" pitchFamily="34" charset="-122"/>
                <a:cs typeface="Courier New" pitchFamily="34" charset="-120"/>
              </a:rPr>
              <a:t>∞</a:t>
            </a:r>
            <a:endParaRPr lang="en-US" sz="3150" dirty="0"/>
          </a:p>
        </p:txBody>
      </p:sp>
      <p:sp>
        <p:nvSpPr>
          <p:cNvPr id="21" name="Text 15"/>
          <p:cNvSpPr/>
          <p:nvPr/>
        </p:nvSpPr>
        <p:spPr>
          <a:xfrm>
            <a:off x="3935090" y="4511278"/>
            <a:ext cx="1491657" cy="164592"/>
          </a:xfrm>
          <a:prstGeom prst="rect">
            <a:avLst/>
          </a:prstGeom>
          <a:noFill/>
          <a:ln/>
        </p:spPr>
        <p:txBody>
          <a:bodyPr wrap="none" lIns="0" tIns="0" rIns="0" bIns="0" rtlCol="0" anchor="t"/>
          <a:lstStyle/>
          <a:p>
            <a:pPr algn="l" indent="0" marL="0">
              <a:lnSpc>
                <a:spcPts val="928"/>
              </a:lnSpc>
              <a:buNone/>
            </a:pPr>
            <a:r>
              <a:rPr lang="en-US" sz="800" spc="87" kern="0" dirty="0">
                <a:solidFill>
                  <a:srgbClr val="64748B"/>
                </a:solidFill>
                <a:latin typeface="Carlito" pitchFamily="34" charset="0"/>
                <a:ea typeface="Carlito" pitchFamily="34" charset="-122"/>
                <a:cs typeface="Carlito" pitchFamily="34" charset="-120"/>
              </a:rPr>
              <a:t>ESCALACIÓN DIAMANTE</a:t>
            </a:r>
            <a:endParaRPr lang="en-US" sz="800" dirty="0"/>
          </a:p>
        </p:txBody>
      </p:sp>
      <p:pic>
        <p:nvPicPr>
          <p:cNvPr id="22"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28600"/>
            <a:ext cx="228600" cy="228600"/>
          </a:xfrm>
          <a:prstGeom prst="rect">
            <a:avLst/>
          </a:prstGeom>
        </p:spPr>
      </p:pic>
      <p:sp>
        <p:nvSpPr>
          <p:cNvPr id="23" name="Text 16"/>
          <p:cNvSpPr/>
          <p:nvPr/>
        </p:nvSpPr>
        <p:spPr>
          <a:xfrm>
            <a:off x="715598" y="241102"/>
            <a:ext cx="813084" cy="219885"/>
          </a:xfrm>
          <a:prstGeom prst="rect">
            <a:avLst/>
          </a:prstGeom>
          <a:noFill/>
          <a:ln/>
        </p:spPr>
        <p:txBody>
          <a:bodyPr wrap="squar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24" name="Text 17"/>
          <p:cNvSpPr/>
          <p:nvPr/>
        </p:nvSpPr>
        <p:spPr>
          <a:xfrm>
            <a:off x="6658756" y="4825603"/>
            <a:ext cx="2364736" cy="164592"/>
          </a:xfrm>
          <a:prstGeom prst="rect">
            <a:avLst/>
          </a:prstGeom>
          <a:noFill/>
          <a:ln/>
        </p:spPr>
        <p:txBody>
          <a:bodyPr wrap="square" lIns="0" tIns="0" rIns="0" bIns="0" rtlCol="0" anchor="t"/>
          <a:lstStyle/>
          <a:p>
            <a:pPr algn="l" indent="0" marL="0">
              <a:lnSpc>
                <a:spcPts val="928"/>
              </a:lnSpc>
              <a:buNone/>
            </a:pPr>
            <a:r>
              <a:rPr lang="en-US" sz="800" spc="111" kern="0" dirty="0">
                <a:solidFill>
                  <a:srgbClr val="475569"/>
                </a:solidFill>
                <a:latin typeface="Liberation Sans Narrow" pitchFamily="34" charset="0"/>
                <a:ea typeface="Liberation Sans Narrow" pitchFamily="34" charset="-122"/>
                <a:cs typeface="Liberation Sans Narrow" pitchFamily="34" charset="-120"/>
              </a:rPr>
              <a:t>PRESENTACIÓN DE PROSPECTOS · 2026</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434340" y="615848"/>
            <a:ext cx="1727627" cy="293494"/>
          </a:xfrm>
          <a:prstGeom prst="roundRect">
            <a:avLst>
              <a:gd name="adj" fmla="val 32454"/>
            </a:avLst>
          </a:prstGeom>
          <a:solidFill>
            <a:srgbClr val="22D3EE">
              <a:alpha val="12000"/>
            </a:srgbClr>
          </a:solidFill>
          <a:ln w="7144">
            <a:solidFill>
              <a:srgbClr val="22D3EE"/>
            </a:solidFill>
            <a:prstDash val="solid"/>
          </a:ln>
        </p:spPr>
        <p:txBody>
          <a:bodyPr wrap="square" rtlCol="0" anchor="ctr"/>
          <a:lstStyle/>
          <a:p>
            <a:pPr indent="0" marL="0">
              <a:buNone/>
            </a:pPr>
            <a:endParaRPr lang="en-US" dirty="0"/>
          </a:p>
        </p:txBody>
      </p:sp>
      <p:sp>
        <p:nvSpPr>
          <p:cNvPr id="5" name="Text 1"/>
          <p:cNvSpPr/>
          <p:nvPr/>
        </p:nvSpPr>
        <p:spPr>
          <a:xfrm>
            <a:off x="750094" y="707231"/>
            <a:ext cx="1267569"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22D3EE"/>
                </a:solidFill>
                <a:latin typeface="Carlito" pitchFamily="34" charset="0"/>
                <a:ea typeface="Carlito" pitchFamily="34" charset="-122"/>
                <a:cs typeface="Carlito" pitchFamily="34" charset="-120"/>
              </a:rPr>
              <a:t>POR QUÉ PROFILEIA</a:t>
            </a:r>
            <a:endParaRPr lang="en-US" sz="800" dirty="0"/>
          </a:p>
        </p:txBody>
      </p:sp>
      <p:sp>
        <p:nvSpPr>
          <p:cNvPr id="6" name="Text 2"/>
          <p:cNvSpPr/>
          <p:nvPr/>
        </p:nvSpPr>
        <p:spPr>
          <a:xfrm>
            <a:off x="578644" y="712589"/>
            <a:ext cx="100013" cy="100013"/>
          </a:xfrm>
          <a:prstGeom prst="rect">
            <a:avLst/>
          </a:prstGeom>
          <a:noFill/>
          <a:ln/>
        </p:spPr>
        <p:txBody>
          <a:bodyPr wrap="none" lIns="0" tIns="0" rIns="0" bIns="0" rtlCol="0" anchor="ctr"/>
          <a:lstStyle/>
          <a:p>
            <a:pPr algn="ctr" indent="0" marL="0">
              <a:buNone/>
            </a:pPr>
            <a:r>
              <a:rPr lang="en-US" sz="984" dirty="0">
                <a:solidFill>
                  <a:srgbClr val="22D3EE"/>
                </a:solidFill>
                <a:latin typeface="Segoe UI Symbol" pitchFamily="34" charset="0"/>
                <a:ea typeface="Segoe UI Symbol" pitchFamily="34" charset="-122"/>
                <a:cs typeface="Segoe UI Symbol" pitchFamily="34" charset="-120"/>
              </a:rPr>
              <a:t>?</a:t>
            </a:r>
            <a:endParaRPr lang="en-US" sz="984" dirty="0"/>
          </a:p>
        </p:txBody>
      </p:sp>
      <p:sp>
        <p:nvSpPr>
          <p:cNvPr id="7" name="Text 3"/>
          <p:cNvSpPr/>
          <p:nvPr/>
        </p:nvSpPr>
        <p:spPr>
          <a:xfrm>
            <a:off x="457200" y="953691"/>
            <a:ext cx="8636000" cy="314017"/>
          </a:xfrm>
          <a:prstGeom prst="rect">
            <a:avLst/>
          </a:prstGeom>
          <a:noFill/>
          <a:ln/>
        </p:spPr>
        <p:txBody>
          <a:bodyPr wrap="square" lIns="0" tIns="0" rIns="0" bIns="0" rtlCol="0" anchor="t">
            <a:normAutofit/>
          </a:bodyPr>
          <a:lstStyle/>
          <a:p>
            <a:pPr algn="l" indent="0" marL="0">
              <a:lnSpc>
                <a:spcPts val="2351"/>
              </a:lnSpc>
              <a:buNone/>
            </a:pPr>
            <a:r>
              <a:rPr lang="en-US" sz="2138" b="1" spc="-43" kern="0" dirty="0">
                <a:solidFill>
                  <a:srgbClr val="FFFFFF"/>
                </a:solidFill>
                <a:latin typeface="Carlito" pitchFamily="34" charset="0"/>
                <a:ea typeface="Carlito" pitchFamily="34" charset="-122"/>
                <a:cs typeface="Carlito" pitchFamily="34" charset="-120"/>
              </a:rPr>
              <a:t>Detectamos los problemas. </a:t>
            </a:r>
            <a:pPr algn="l" indent="0" marL="0">
              <a:lnSpc>
                <a:spcPts val="2351"/>
              </a:lnSpc>
              <a:buNone/>
            </a:pPr>
            <a:r>
              <a:rPr lang="en-US" sz="2138" b="1" spc="-43" kern="0" dirty="0">
                <a:solidFill>
                  <a:srgbClr val="A78BFA"/>
                </a:solidFill>
                <a:latin typeface="Carlito" pitchFamily="34" charset="0"/>
                <a:ea typeface="Carlito" pitchFamily="34" charset="-122"/>
                <a:cs typeface="Carlito" pitchFamily="34" charset="-120"/>
              </a:rPr>
              <a:t>Creamos la solución.</a:t>
            </a:r>
            <a:endParaRPr lang="en-US" sz="2138" dirty="0"/>
          </a:p>
        </p:txBody>
      </p:sp>
      <p:sp>
        <p:nvSpPr>
          <p:cNvPr id="8" name="Text 4"/>
          <p:cNvSpPr/>
          <p:nvPr/>
        </p:nvSpPr>
        <p:spPr>
          <a:xfrm>
            <a:off x="457200" y="1295140"/>
            <a:ext cx="8229600" cy="173593"/>
          </a:xfrm>
          <a:prstGeom prst="rect">
            <a:avLst/>
          </a:prstGeom>
          <a:noFill/>
          <a:ln/>
        </p:spPr>
        <p:txBody>
          <a:bodyPr wrap="square" lIns="0" tIns="0" rIns="0" bIns="0" rtlCol="0" anchor="t"/>
          <a:lstStyle/>
          <a:p>
            <a:pPr algn="l" indent="0" marL="0">
              <a:lnSpc>
                <a:spcPts val="1266"/>
              </a:lnSpc>
              <a:buNone/>
            </a:pPr>
            <a:r>
              <a:rPr lang="en-US" sz="844" dirty="0">
                <a:solidFill>
                  <a:srgbClr val="94A3B8"/>
                </a:solidFill>
                <a:latin typeface="Carlito" pitchFamily="34" charset="0"/>
                <a:ea typeface="Carlito" pitchFamily="34" charset="-122"/>
                <a:cs typeface="Carlito" pitchFamily="34" charset="-120"/>
              </a:rPr>
              <a:t>4 problemas crónicos de la industria · 4 soluciones Profileia.</a:t>
            </a:r>
            <a:endParaRPr lang="en-US" sz="844" dirty="0"/>
          </a:p>
        </p:txBody>
      </p:sp>
      <p:pic>
        <p:nvPicPr>
          <p:cNvPr id="9" name="Image 2" descr="preencoded.png">    </p:cNvPr>
          <p:cNvPicPr>
            <a:picLocks noChangeAspect="1"/>
          </p:cNvPicPr>
          <p:nvPr/>
        </p:nvPicPr>
        <p:blipFill>
          <a:blip r:embed="rId3"/>
          <a:stretch>
            <a:fillRect/>
          </a:stretch>
        </p:blipFill>
        <p:spPr>
          <a:xfrm>
            <a:off x="457200" y="1585913"/>
            <a:ext cx="3857625" cy="3153073"/>
          </a:xfrm>
          <a:prstGeom prst="rect">
            <a:avLst/>
          </a:prstGeom>
        </p:spPr>
      </p:pic>
      <p:sp>
        <p:nvSpPr>
          <p:cNvPr id="10" name="Text 5"/>
          <p:cNvSpPr/>
          <p:nvPr/>
        </p:nvSpPr>
        <p:spPr>
          <a:xfrm>
            <a:off x="460772" y="1589484"/>
            <a:ext cx="3850481" cy="3145929"/>
          </a:xfrm>
          <a:prstGeom prst="roundRect">
            <a:avLst>
              <a:gd name="adj" fmla="val 5450"/>
            </a:avLst>
          </a:prstGeom>
          <a:noFill/>
          <a:ln w="7144">
            <a:solidFill>
              <a:srgbClr val="EF4444"/>
            </a:solidFill>
            <a:prstDash val="solid"/>
          </a:ln>
        </p:spPr>
        <p:txBody>
          <a:bodyPr wrap="square" rtlCol="0" anchor="ctr"/>
          <a:lstStyle/>
          <a:p>
            <a:pPr indent="0" marL="0">
              <a:buNone/>
            </a:pPr>
            <a:endParaRPr lang="en-US" dirty="0"/>
          </a:p>
        </p:txBody>
      </p:sp>
      <p:sp>
        <p:nvSpPr>
          <p:cNvPr id="11" name="Text 6"/>
          <p:cNvSpPr/>
          <p:nvPr/>
        </p:nvSpPr>
        <p:spPr>
          <a:xfrm>
            <a:off x="598646" y="1737417"/>
            <a:ext cx="1845275" cy="243488"/>
          </a:xfrm>
          <a:prstGeom prst="roundRect">
            <a:avLst>
              <a:gd name="adj" fmla="val 3907985"/>
            </a:avLst>
          </a:prstGeom>
          <a:solidFill>
            <a:srgbClr val="EF4444">
              <a:alpha val="15000"/>
            </a:srgbClr>
          </a:solidFill>
          <a:ln w="7144">
            <a:solidFill>
              <a:srgbClr val="EF4444"/>
            </a:solidFill>
            <a:prstDash val="solid"/>
          </a:ln>
        </p:spPr>
        <p:txBody>
          <a:bodyPr wrap="square" rtlCol="0" anchor="ctr"/>
          <a:lstStyle/>
          <a:p>
            <a:pPr indent="0" marL="0">
              <a:buNone/>
            </a:pPr>
            <a:endParaRPr lang="en-US" dirty="0"/>
          </a:p>
        </p:txBody>
      </p:sp>
      <p:sp>
        <p:nvSpPr>
          <p:cNvPr id="12" name="Text 7"/>
          <p:cNvSpPr/>
          <p:nvPr/>
        </p:nvSpPr>
        <p:spPr>
          <a:xfrm>
            <a:off x="878681" y="1807369"/>
            <a:ext cx="1435224" cy="129679"/>
          </a:xfrm>
          <a:prstGeom prst="rect">
            <a:avLst/>
          </a:prstGeom>
          <a:noFill/>
          <a:ln/>
        </p:spPr>
        <p:txBody>
          <a:bodyPr wrap="none" lIns="0" tIns="0" rIns="0" bIns="0" rtlCol="0" anchor="t"/>
          <a:lstStyle/>
          <a:p>
            <a:pPr algn="l" indent="0" marL="0">
              <a:lnSpc>
                <a:spcPts val="928"/>
              </a:lnSpc>
              <a:buNone/>
            </a:pPr>
            <a:r>
              <a:rPr lang="en-US" sz="800" b="1" spc="111" kern="0" dirty="0">
                <a:solidFill>
                  <a:srgbClr val="FCA5A5"/>
                </a:solidFill>
                <a:latin typeface="Carlito" pitchFamily="34" charset="0"/>
                <a:ea typeface="Carlito" pitchFamily="34" charset="-122"/>
                <a:cs typeface="Carlito" pitchFamily="34" charset="-120"/>
              </a:rPr>
              <a:t>PROBLEMAS DETECTADOS</a:t>
            </a:r>
            <a:endParaRPr lang="en-US" sz="800" dirty="0"/>
          </a:p>
        </p:txBody>
      </p:sp>
      <p:sp>
        <p:nvSpPr>
          <p:cNvPr id="13" name="Text 8"/>
          <p:cNvSpPr/>
          <p:nvPr/>
        </p:nvSpPr>
        <p:spPr>
          <a:xfrm>
            <a:off x="728663" y="1812727"/>
            <a:ext cx="92869" cy="92869"/>
          </a:xfrm>
          <a:prstGeom prst="rect">
            <a:avLst/>
          </a:prstGeom>
          <a:noFill/>
          <a:ln/>
        </p:spPr>
        <p:txBody>
          <a:bodyPr wrap="none" lIns="0" tIns="0" rIns="0" bIns="0" rtlCol="0" anchor="ctr"/>
          <a:lstStyle/>
          <a:p>
            <a:pPr algn="ctr" indent="0" marL="0">
              <a:buNone/>
            </a:pPr>
            <a:r>
              <a:rPr lang="en-US" sz="914" dirty="0">
                <a:solidFill>
                  <a:srgbClr val="FCA5A5"/>
                </a:solidFill>
                <a:latin typeface="Segoe UI Symbol" pitchFamily="34" charset="0"/>
                <a:ea typeface="Segoe UI Symbol" pitchFamily="34" charset="-122"/>
                <a:cs typeface="Segoe UI Symbol" pitchFamily="34" charset="-120"/>
              </a:rPr>
              <a:t>⚠</a:t>
            </a:r>
            <a:endParaRPr lang="en-US" sz="914" dirty="0"/>
          </a:p>
        </p:txBody>
      </p:sp>
      <p:sp>
        <p:nvSpPr>
          <p:cNvPr id="14" name="Text 9"/>
          <p:cNvSpPr/>
          <p:nvPr/>
        </p:nvSpPr>
        <p:spPr>
          <a:xfrm>
            <a:off x="625078" y="2085975"/>
            <a:ext cx="3521869" cy="468474"/>
          </a:xfrm>
          <a:prstGeom prst="roundRect">
            <a:avLst>
              <a:gd name="adj" fmla="val 24398"/>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15" name="Text 10"/>
          <p:cNvSpPr/>
          <p:nvPr/>
        </p:nvSpPr>
        <p:spPr>
          <a:xfrm>
            <a:off x="728663" y="2255862"/>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01</a:t>
            </a:r>
            <a:endParaRPr lang="en-US" sz="800" dirty="0"/>
          </a:p>
        </p:txBody>
      </p:sp>
      <p:sp>
        <p:nvSpPr>
          <p:cNvPr id="16" name="Text 11"/>
          <p:cNvSpPr/>
          <p:nvPr/>
        </p:nvSpPr>
        <p:spPr>
          <a:xfrm>
            <a:off x="1000125" y="2177281"/>
            <a:ext cx="285750" cy="285750"/>
          </a:xfrm>
          <a:prstGeom prst="roundRect">
            <a:avLst>
              <a:gd name="adj" fmla="val 33333"/>
            </a:avLst>
          </a:prstGeom>
          <a:solidFill>
            <a:srgbClr val="EF4444">
              <a:alpha val="12000"/>
            </a:srgbClr>
          </a:solidFill>
          <a:ln/>
        </p:spPr>
        <p:txBody>
          <a:bodyPr wrap="square" rtlCol="0" anchor="ctr"/>
          <a:lstStyle/>
          <a:p>
            <a:pPr indent="0" marL="0">
              <a:buNone/>
            </a:pPr>
            <a:endParaRPr lang="en-US" dirty="0"/>
          </a:p>
        </p:txBody>
      </p:sp>
      <p:sp>
        <p:nvSpPr>
          <p:cNvPr id="17" name="Text 12"/>
          <p:cNvSpPr/>
          <p:nvPr/>
        </p:nvSpPr>
        <p:spPr>
          <a:xfrm>
            <a:off x="1029057" y="2206213"/>
            <a:ext cx="227886" cy="227886"/>
          </a:xfrm>
          <a:prstGeom prst="rect">
            <a:avLst/>
          </a:prstGeom>
          <a:noFill/>
          <a:ln/>
        </p:spPr>
        <p:txBody>
          <a:bodyPr wrap="none" lIns="0" tIns="0" rIns="0" bIns="0" rtlCol="0" anchor="ctr"/>
          <a:lstStyle/>
          <a:p>
            <a:pPr algn="ctr" indent="0" marL="0">
              <a:buNone/>
            </a:pPr>
            <a:r>
              <a:rPr lang="en-US" sz="1547" dirty="0">
                <a:solidFill>
                  <a:srgbClr val="FCA5A5"/>
                </a:solidFill>
                <a:latin typeface="Segoe UI Symbol" pitchFamily="34" charset="0"/>
                <a:ea typeface="Segoe UI Symbol" pitchFamily="34" charset="-122"/>
                <a:cs typeface="Segoe UI Symbol" pitchFamily="34" charset="-120"/>
              </a:rPr>
              <a:t>▦</a:t>
            </a:r>
            <a:endParaRPr lang="en-US" sz="1547" dirty="0"/>
          </a:p>
        </p:txBody>
      </p:sp>
      <p:sp>
        <p:nvSpPr>
          <p:cNvPr id="18" name="Text 13"/>
          <p:cNvSpPr/>
          <p:nvPr/>
        </p:nvSpPr>
        <p:spPr>
          <a:xfrm>
            <a:off x="1385888" y="2175272"/>
            <a:ext cx="2373578"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Herramientas dispersas</a:t>
            </a:r>
            <a:endParaRPr lang="en-US" sz="956" dirty="0"/>
          </a:p>
        </p:txBody>
      </p:sp>
      <p:sp>
        <p:nvSpPr>
          <p:cNvPr id="19" name="Text 14"/>
          <p:cNvSpPr/>
          <p:nvPr/>
        </p:nvSpPr>
        <p:spPr>
          <a:xfrm>
            <a:off x="1385888" y="2335225"/>
            <a:ext cx="2441394" cy="129927"/>
          </a:xfrm>
          <a:prstGeom prst="rect">
            <a:avLst/>
          </a:prstGeom>
          <a:noFill/>
          <a:ln/>
        </p:spPr>
        <p:txBody>
          <a:bodyPr wrap="square" lIns="0" tIns="0" rIns="0" bIns="0" rtlCol="0" anchor="t"/>
          <a:lstStyle/>
          <a:p>
            <a:pPr algn="l" indent="0" marL="0">
              <a:lnSpc>
                <a:spcPts val="1024"/>
              </a:lnSpc>
              <a:buNone/>
            </a:pPr>
            <a:r>
              <a:rPr lang="en-US" sz="731" dirty="0">
                <a:solidFill>
                  <a:srgbClr val="94A3B8"/>
                </a:solidFill>
                <a:latin typeface="Carlito" pitchFamily="34" charset="0"/>
                <a:ea typeface="Carlito" pitchFamily="34" charset="-122"/>
                <a:cs typeface="Carlito" pitchFamily="34" charset="-120"/>
              </a:rPr>
              <a:t>Apps que no se comunican. Suscripciones caras.</a:t>
            </a:r>
            <a:endParaRPr lang="en-US" sz="731" dirty="0"/>
          </a:p>
        </p:txBody>
      </p:sp>
      <p:sp>
        <p:nvSpPr>
          <p:cNvPr id="20" name="Text 15"/>
          <p:cNvSpPr/>
          <p:nvPr/>
        </p:nvSpPr>
        <p:spPr>
          <a:xfrm>
            <a:off x="625078" y="2633030"/>
            <a:ext cx="3521869" cy="598401"/>
          </a:xfrm>
          <a:prstGeom prst="roundRect">
            <a:avLst>
              <a:gd name="adj" fmla="val 19101"/>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21" name="Text 16"/>
          <p:cNvSpPr/>
          <p:nvPr/>
        </p:nvSpPr>
        <p:spPr>
          <a:xfrm>
            <a:off x="728663" y="2867881"/>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02</a:t>
            </a:r>
            <a:endParaRPr lang="en-US" sz="800" dirty="0"/>
          </a:p>
        </p:txBody>
      </p:sp>
      <p:sp>
        <p:nvSpPr>
          <p:cNvPr id="22" name="Text 17"/>
          <p:cNvSpPr/>
          <p:nvPr/>
        </p:nvSpPr>
        <p:spPr>
          <a:xfrm>
            <a:off x="1000125" y="2789300"/>
            <a:ext cx="285750" cy="285750"/>
          </a:xfrm>
          <a:prstGeom prst="roundRect">
            <a:avLst>
              <a:gd name="adj" fmla="val 33333"/>
            </a:avLst>
          </a:prstGeom>
          <a:solidFill>
            <a:srgbClr val="EF4444">
              <a:alpha val="12000"/>
            </a:srgbClr>
          </a:solidFill>
          <a:ln/>
        </p:spPr>
        <p:txBody>
          <a:bodyPr wrap="square" rtlCol="0" anchor="ctr"/>
          <a:lstStyle/>
          <a:p>
            <a:pPr indent="0" marL="0">
              <a:buNone/>
            </a:pPr>
            <a:endParaRPr lang="en-US" dirty="0"/>
          </a:p>
        </p:txBody>
      </p:sp>
      <p:sp>
        <p:nvSpPr>
          <p:cNvPr id="23" name="Text 18"/>
          <p:cNvSpPr/>
          <p:nvPr/>
        </p:nvSpPr>
        <p:spPr>
          <a:xfrm>
            <a:off x="1029057" y="2818232"/>
            <a:ext cx="227886" cy="227886"/>
          </a:xfrm>
          <a:prstGeom prst="rect">
            <a:avLst/>
          </a:prstGeom>
          <a:noFill/>
          <a:ln/>
        </p:spPr>
        <p:txBody>
          <a:bodyPr wrap="none" lIns="0" tIns="0" rIns="0" bIns="0" rtlCol="0" anchor="ctr"/>
          <a:lstStyle/>
          <a:p>
            <a:pPr algn="ctr" indent="0" marL="0">
              <a:buNone/>
            </a:pPr>
            <a:r>
              <a:rPr lang="en-US" sz="1547" dirty="0">
                <a:solidFill>
                  <a:srgbClr val="FCA5A5"/>
                </a:solidFill>
                <a:latin typeface="Segoe UI Symbol" pitchFamily="34" charset="0"/>
                <a:ea typeface="Segoe UI Symbol" pitchFamily="34" charset="-122"/>
                <a:cs typeface="Segoe UI Symbol" pitchFamily="34" charset="-120"/>
              </a:rPr>
              <a:t>⊘</a:t>
            </a:r>
            <a:endParaRPr lang="en-US" sz="1547" dirty="0"/>
          </a:p>
        </p:txBody>
      </p:sp>
      <p:sp>
        <p:nvSpPr>
          <p:cNvPr id="24" name="Text 19"/>
          <p:cNvSpPr/>
          <p:nvPr/>
        </p:nvSpPr>
        <p:spPr>
          <a:xfrm>
            <a:off x="1385888" y="2722327"/>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Planes extremos</a:t>
            </a:r>
            <a:endParaRPr lang="en-US" sz="956" dirty="0"/>
          </a:p>
        </p:txBody>
      </p:sp>
      <p:sp>
        <p:nvSpPr>
          <p:cNvPr id="25" name="Text 20"/>
          <p:cNvSpPr/>
          <p:nvPr/>
        </p:nvSpPr>
        <p:spPr>
          <a:xfrm>
            <a:off x="1385888" y="2882280"/>
            <a:ext cx="2657475" cy="259854"/>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Matrices estáticas. Frustran al inicio o limitan grandes cheques.</a:t>
            </a:r>
            <a:endParaRPr lang="en-US" sz="800" dirty="0"/>
          </a:p>
        </p:txBody>
      </p:sp>
      <p:sp>
        <p:nvSpPr>
          <p:cNvPr id="26" name="Text 21"/>
          <p:cNvSpPr/>
          <p:nvPr/>
        </p:nvSpPr>
        <p:spPr>
          <a:xfrm>
            <a:off x="625078" y="3310012"/>
            <a:ext cx="3521869" cy="468474"/>
          </a:xfrm>
          <a:prstGeom prst="roundRect">
            <a:avLst>
              <a:gd name="adj" fmla="val 24398"/>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27" name="Text 22"/>
          <p:cNvSpPr/>
          <p:nvPr/>
        </p:nvSpPr>
        <p:spPr>
          <a:xfrm>
            <a:off x="728663" y="3479899"/>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03</a:t>
            </a:r>
            <a:endParaRPr lang="en-US" sz="800" dirty="0"/>
          </a:p>
        </p:txBody>
      </p:sp>
      <p:sp>
        <p:nvSpPr>
          <p:cNvPr id="28" name="Text 23"/>
          <p:cNvSpPr/>
          <p:nvPr/>
        </p:nvSpPr>
        <p:spPr>
          <a:xfrm>
            <a:off x="1000125" y="3401318"/>
            <a:ext cx="285750" cy="285750"/>
          </a:xfrm>
          <a:prstGeom prst="roundRect">
            <a:avLst>
              <a:gd name="adj" fmla="val 33333"/>
            </a:avLst>
          </a:prstGeom>
          <a:solidFill>
            <a:srgbClr val="EF4444">
              <a:alpha val="12000"/>
            </a:srgbClr>
          </a:solidFill>
          <a:ln/>
        </p:spPr>
        <p:txBody>
          <a:bodyPr wrap="square" rtlCol="0" anchor="ctr"/>
          <a:lstStyle/>
          <a:p>
            <a:pPr indent="0" marL="0">
              <a:buNone/>
            </a:pPr>
            <a:endParaRPr lang="en-US" dirty="0"/>
          </a:p>
        </p:txBody>
      </p:sp>
      <p:sp>
        <p:nvSpPr>
          <p:cNvPr id="29" name="Text 24"/>
          <p:cNvSpPr/>
          <p:nvPr/>
        </p:nvSpPr>
        <p:spPr>
          <a:xfrm>
            <a:off x="1029057" y="3430250"/>
            <a:ext cx="227886" cy="227886"/>
          </a:xfrm>
          <a:prstGeom prst="rect">
            <a:avLst/>
          </a:prstGeom>
          <a:noFill/>
          <a:ln/>
        </p:spPr>
        <p:txBody>
          <a:bodyPr wrap="none" lIns="0" tIns="0" rIns="0" bIns="0" rtlCol="0" anchor="ctr"/>
          <a:lstStyle/>
          <a:p>
            <a:pPr algn="ctr" indent="0" marL="0">
              <a:buNone/>
            </a:pPr>
            <a:r>
              <a:rPr lang="en-US" sz="1547" dirty="0">
                <a:solidFill>
                  <a:srgbClr val="FCA5A5"/>
                </a:solidFill>
                <a:latin typeface="Segoe UI Symbol" pitchFamily="34" charset="0"/>
                <a:ea typeface="Segoe UI Symbol" pitchFamily="34" charset="-122"/>
                <a:cs typeface="Segoe UI Symbol" pitchFamily="34" charset="-120"/>
              </a:rPr>
              <a:t>↻</a:t>
            </a:r>
            <a:endParaRPr lang="en-US" sz="1547" dirty="0"/>
          </a:p>
        </p:txBody>
      </p:sp>
      <p:sp>
        <p:nvSpPr>
          <p:cNvPr id="30" name="Text 25"/>
          <p:cNvSpPr/>
          <p:nvPr/>
        </p:nvSpPr>
        <p:spPr>
          <a:xfrm>
            <a:off x="1385888" y="3399309"/>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Recompras tediosas</a:t>
            </a:r>
            <a:endParaRPr lang="en-US" sz="956" dirty="0"/>
          </a:p>
        </p:txBody>
      </p:sp>
      <p:sp>
        <p:nvSpPr>
          <p:cNvPr id="31" name="Text 26"/>
          <p:cNvSpPr/>
          <p:nvPr/>
        </p:nvSpPr>
        <p:spPr>
          <a:xfrm>
            <a:off x="1385888" y="3559262"/>
            <a:ext cx="2612268" cy="129927"/>
          </a:xfrm>
          <a:prstGeom prst="rect">
            <a:avLst/>
          </a:prstGeom>
          <a:noFill/>
          <a:ln/>
        </p:spPr>
        <p:txBody>
          <a:bodyPr wrap="square" lIns="0" tIns="0" rIns="0" bIns="0" rtlCol="0" anchor="t"/>
          <a:lstStyle/>
          <a:p>
            <a:pPr algn="l" indent="0" marL="0">
              <a:lnSpc>
                <a:spcPts val="1024"/>
              </a:lnSpc>
              <a:buNone/>
            </a:pPr>
            <a:r>
              <a:rPr lang="en-US" sz="731" dirty="0">
                <a:solidFill>
                  <a:srgbClr val="94A3B8"/>
                </a:solidFill>
                <a:latin typeface="Carlito" pitchFamily="34" charset="0"/>
                <a:ea typeface="Carlito" pitchFamily="34" charset="-122"/>
                <a:cs typeface="Carlito" pitchFamily="34" charset="-120"/>
              </a:rPr>
              <a:t>Mensualidades en un único producto. Clientes desertan.</a:t>
            </a:r>
            <a:endParaRPr lang="en-US" sz="731" dirty="0"/>
          </a:p>
        </p:txBody>
      </p:sp>
      <p:sp>
        <p:nvSpPr>
          <p:cNvPr id="32" name="Text 27"/>
          <p:cNvSpPr/>
          <p:nvPr/>
        </p:nvSpPr>
        <p:spPr>
          <a:xfrm>
            <a:off x="625078" y="3857067"/>
            <a:ext cx="3521869" cy="468474"/>
          </a:xfrm>
          <a:prstGeom prst="roundRect">
            <a:avLst>
              <a:gd name="adj" fmla="val 24398"/>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33" name="Text 28"/>
          <p:cNvSpPr/>
          <p:nvPr/>
        </p:nvSpPr>
        <p:spPr>
          <a:xfrm>
            <a:off x="728663" y="4026954"/>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04</a:t>
            </a:r>
            <a:endParaRPr lang="en-US" sz="800" dirty="0"/>
          </a:p>
        </p:txBody>
      </p:sp>
      <p:sp>
        <p:nvSpPr>
          <p:cNvPr id="34" name="Text 29"/>
          <p:cNvSpPr/>
          <p:nvPr/>
        </p:nvSpPr>
        <p:spPr>
          <a:xfrm>
            <a:off x="1000125" y="3948373"/>
            <a:ext cx="285750" cy="285750"/>
          </a:xfrm>
          <a:prstGeom prst="roundRect">
            <a:avLst>
              <a:gd name="adj" fmla="val 33333"/>
            </a:avLst>
          </a:prstGeom>
          <a:solidFill>
            <a:srgbClr val="EF4444">
              <a:alpha val="12000"/>
            </a:srgbClr>
          </a:solidFill>
          <a:ln/>
        </p:spPr>
        <p:txBody>
          <a:bodyPr wrap="square" rtlCol="0" anchor="ctr"/>
          <a:lstStyle/>
          <a:p>
            <a:pPr indent="0" marL="0">
              <a:buNone/>
            </a:pPr>
            <a:endParaRPr lang="en-US" dirty="0"/>
          </a:p>
        </p:txBody>
      </p:sp>
      <p:sp>
        <p:nvSpPr>
          <p:cNvPr id="35" name="Text 30"/>
          <p:cNvSpPr/>
          <p:nvPr/>
        </p:nvSpPr>
        <p:spPr>
          <a:xfrm>
            <a:off x="1029057" y="3977305"/>
            <a:ext cx="227886" cy="227886"/>
          </a:xfrm>
          <a:prstGeom prst="rect">
            <a:avLst/>
          </a:prstGeom>
          <a:noFill/>
          <a:ln/>
        </p:spPr>
        <p:txBody>
          <a:bodyPr wrap="none" lIns="0" tIns="0" rIns="0" bIns="0" rtlCol="0" anchor="ctr"/>
          <a:lstStyle/>
          <a:p>
            <a:pPr algn="ctr" indent="0" marL="0">
              <a:buNone/>
            </a:pPr>
            <a:r>
              <a:rPr lang="en-US" sz="1547" dirty="0">
                <a:solidFill>
                  <a:srgbClr val="FCA5A5"/>
                </a:solidFill>
                <a:latin typeface="Segoe UI Symbol" pitchFamily="34" charset="0"/>
                <a:ea typeface="Segoe UI Symbol" pitchFamily="34" charset="-122"/>
                <a:cs typeface="Segoe UI Symbol" pitchFamily="34" charset="-120"/>
              </a:rPr>
              <a:t>⚿</a:t>
            </a:r>
            <a:endParaRPr lang="en-US" sz="1547" dirty="0"/>
          </a:p>
        </p:txBody>
      </p:sp>
      <p:sp>
        <p:nvSpPr>
          <p:cNvPr id="36" name="Text 31"/>
          <p:cNvSpPr/>
          <p:nvPr/>
        </p:nvSpPr>
        <p:spPr>
          <a:xfrm>
            <a:off x="1385888" y="3946364"/>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MLM inaccesible</a:t>
            </a:r>
            <a:endParaRPr lang="en-US" sz="956" dirty="0"/>
          </a:p>
        </p:txBody>
      </p:sp>
      <p:sp>
        <p:nvSpPr>
          <p:cNvPr id="37" name="Text 32"/>
          <p:cNvSpPr/>
          <p:nvPr/>
        </p:nvSpPr>
        <p:spPr>
          <a:xfrm>
            <a:off x="1385888" y="4106317"/>
            <a:ext cx="2536813" cy="129927"/>
          </a:xfrm>
          <a:prstGeom prst="rect">
            <a:avLst/>
          </a:prstGeom>
          <a:noFill/>
          <a:ln/>
        </p:spPr>
        <p:txBody>
          <a:bodyPr wrap="square" lIns="0" tIns="0" rIns="0" bIns="0" rtlCol="0" anchor="t"/>
          <a:lstStyle/>
          <a:p>
            <a:pPr algn="l" indent="0" marL="0">
              <a:lnSpc>
                <a:spcPts val="1024"/>
              </a:lnSpc>
              <a:buNone/>
            </a:pPr>
            <a:r>
              <a:rPr lang="en-US" sz="731" dirty="0">
                <a:solidFill>
                  <a:srgbClr val="94A3B8"/>
                </a:solidFill>
                <a:latin typeface="Carlito" pitchFamily="34" charset="0"/>
                <a:ea typeface="Carlito" pitchFamily="34" charset="-122"/>
                <a:cs typeface="Carlito" pitchFamily="34" charset="-120"/>
              </a:rPr>
              <a:t>Emprendedores quieren su sistema. Costos los frenan.</a:t>
            </a:r>
            <a:endParaRPr lang="en-US" sz="731" dirty="0"/>
          </a:p>
        </p:txBody>
      </p:sp>
      <p:pic>
        <p:nvPicPr>
          <p:cNvPr id="38" name="Image 3" descr="preencoded.png">    </p:cNvPr>
          <p:cNvPicPr>
            <a:picLocks noChangeAspect="1"/>
          </p:cNvPicPr>
          <p:nvPr/>
        </p:nvPicPr>
        <p:blipFill>
          <a:blip r:embed="rId4"/>
          <a:stretch>
            <a:fillRect/>
          </a:stretch>
        </p:blipFill>
        <p:spPr>
          <a:xfrm>
            <a:off x="4543425" y="1585913"/>
            <a:ext cx="3857625" cy="3153073"/>
          </a:xfrm>
          <a:prstGeom prst="rect">
            <a:avLst/>
          </a:prstGeom>
        </p:spPr>
      </p:pic>
      <p:sp>
        <p:nvSpPr>
          <p:cNvPr id="39" name="Text 33"/>
          <p:cNvSpPr/>
          <p:nvPr/>
        </p:nvSpPr>
        <p:spPr>
          <a:xfrm>
            <a:off x="4546997" y="1589484"/>
            <a:ext cx="3850481" cy="3145929"/>
          </a:xfrm>
          <a:prstGeom prst="roundRect">
            <a:avLst>
              <a:gd name="adj" fmla="val 5450"/>
            </a:avLst>
          </a:prstGeom>
          <a:noFill/>
          <a:ln w="7144">
            <a:solidFill>
              <a:srgbClr val="22D3EE"/>
            </a:solidFill>
            <a:prstDash val="solid"/>
          </a:ln>
        </p:spPr>
        <p:txBody>
          <a:bodyPr wrap="square" rtlCol="0" anchor="ctr"/>
          <a:lstStyle/>
          <a:p>
            <a:pPr indent="0" marL="0">
              <a:buNone/>
            </a:pPr>
            <a:endParaRPr lang="en-US" dirty="0"/>
          </a:p>
        </p:txBody>
      </p:sp>
      <p:sp>
        <p:nvSpPr>
          <p:cNvPr id="40" name="Text 34"/>
          <p:cNvSpPr/>
          <p:nvPr/>
        </p:nvSpPr>
        <p:spPr>
          <a:xfrm>
            <a:off x="4684871" y="1737417"/>
            <a:ext cx="1788349" cy="243488"/>
          </a:xfrm>
          <a:prstGeom prst="roundRect">
            <a:avLst>
              <a:gd name="adj" fmla="val 3907985"/>
            </a:avLst>
          </a:prstGeom>
          <a:solidFill>
            <a:srgbClr val="10B981">
              <a:alpha val="15000"/>
            </a:srgbClr>
          </a:solidFill>
          <a:ln w="7144">
            <a:solidFill>
              <a:srgbClr val="10B981"/>
            </a:solidFill>
            <a:prstDash val="solid"/>
          </a:ln>
        </p:spPr>
        <p:txBody>
          <a:bodyPr wrap="square" rtlCol="0" anchor="ctr"/>
          <a:lstStyle/>
          <a:p>
            <a:pPr indent="0" marL="0">
              <a:buNone/>
            </a:pPr>
            <a:endParaRPr lang="en-US" dirty="0"/>
          </a:p>
        </p:txBody>
      </p:sp>
      <p:sp>
        <p:nvSpPr>
          <p:cNvPr id="41" name="Text 35"/>
          <p:cNvSpPr/>
          <p:nvPr/>
        </p:nvSpPr>
        <p:spPr>
          <a:xfrm>
            <a:off x="4964906" y="1807369"/>
            <a:ext cx="1378297" cy="129679"/>
          </a:xfrm>
          <a:prstGeom prst="rect">
            <a:avLst/>
          </a:prstGeom>
          <a:noFill/>
          <a:ln/>
        </p:spPr>
        <p:txBody>
          <a:bodyPr wrap="none" lIns="0" tIns="0" rIns="0" bIns="0" rtlCol="0" anchor="t"/>
          <a:lstStyle/>
          <a:p>
            <a:pPr algn="l" indent="0" marL="0">
              <a:lnSpc>
                <a:spcPts val="928"/>
              </a:lnSpc>
              <a:buNone/>
            </a:pPr>
            <a:r>
              <a:rPr lang="en-US" sz="619" b="1" spc="111" kern="0" dirty="0">
                <a:solidFill>
                  <a:srgbClr val="10B981"/>
                </a:solidFill>
                <a:latin typeface="Carlito" pitchFamily="34" charset="0"/>
                <a:ea typeface="Carlito" pitchFamily="34" charset="-122"/>
                <a:cs typeface="Carlito" pitchFamily="34" charset="-120"/>
              </a:rPr>
              <a:t>LA SOLUCIÓN PROFILEIA</a:t>
            </a:r>
            <a:endParaRPr lang="en-US" sz="619" dirty="0"/>
          </a:p>
        </p:txBody>
      </p:sp>
      <p:sp>
        <p:nvSpPr>
          <p:cNvPr id="42" name="Text 36"/>
          <p:cNvSpPr/>
          <p:nvPr/>
        </p:nvSpPr>
        <p:spPr>
          <a:xfrm>
            <a:off x="4814888" y="1812727"/>
            <a:ext cx="92869" cy="92869"/>
          </a:xfrm>
          <a:prstGeom prst="rect">
            <a:avLst/>
          </a:prstGeom>
          <a:noFill/>
          <a:ln/>
        </p:spPr>
        <p:txBody>
          <a:bodyPr wrap="none" lIns="0" tIns="0" rIns="0" bIns="0" rtlCol="0" anchor="ctr"/>
          <a:lstStyle/>
          <a:p>
            <a:pPr algn="ctr" indent="0" marL="0">
              <a:buNone/>
            </a:pPr>
            <a:r>
              <a:rPr lang="en-US" sz="914" dirty="0">
                <a:solidFill>
                  <a:srgbClr val="10B981"/>
                </a:solidFill>
                <a:latin typeface="Segoe UI Symbol" pitchFamily="34" charset="0"/>
                <a:ea typeface="Segoe UI Symbol" pitchFamily="34" charset="-122"/>
                <a:cs typeface="Segoe UI Symbol" pitchFamily="34" charset="-120"/>
              </a:rPr>
              <a:t>✓</a:t>
            </a:r>
            <a:endParaRPr lang="en-US" sz="914" dirty="0"/>
          </a:p>
        </p:txBody>
      </p:sp>
      <p:sp>
        <p:nvSpPr>
          <p:cNvPr id="43" name="Text 37"/>
          <p:cNvSpPr/>
          <p:nvPr/>
        </p:nvSpPr>
        <p:spPr>
          <a:xfrm>
            <a:off x="4711303" y="2085975"/>
            <a:ext cx="3521869" cy="598401"/>
          </a:xfrm>
          <a:prstGeom prst="roundRect">
            <a:avLst>
              <a:gd name="adj" fmla="val 19101"/>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44" name="Text 38"/>
          <p:cNvSpPr/>
          <p:nvPr/>
        </p:nvSpPr>
        <p:spPr>
          <a:xfrm>
            <a:off x="4814888" y="2320826"/>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01</a:t>
            </a:r>
            <a:endParaRPr lang="en-US" sz="800" dirty="0"/>
          </a:p>
        </p:txBody>
      </p:sp>
      <p:sp>
        <p:nvSpPr>
          <p:cNvPr id="45" name="Text 39"/>
          <p:cNvSpPr/>
          <p:nvPr/>
        </p:nvSpPr>
        <p:spPr>
          <a:xfrm>
            <a:off x="5086350" y="2242245"/>
            <a:ext cx="285750" cy="285750"/>
          </a:xfrm>
          <a:prstGeom prst="roundRect">
            <a:avLst>
              <a:gd name="adj" fmla="val 33333"/>
            </a:avLst>
          </a:prstGeom>
          <a:solidFill>
            <a:srgbClr val="22D3EE">
              <a:alpha val="12000"/>
            </a:srgbClr>
          </a:solidFill>
          <a:ln/>
        </p:spPr>
        <p:txBody>
          <a:bodyPr wrap="square" rtlCol="0" anchor="ctr"/>
          <a:lstStyle/>
          <a:p>
            <a:pPr indent="0" marL="0">
              <a:buNone/>
            </a:pPr>
            <a:endParaRPr lang="en-US" dirty="0"/>
          </a:p>
        </p:txBody>
      </p:sp>
      <p:sp>
        <p:nvSpPr>
          <p:cNvPr id="46" name="Text 40"/>
          <p:cNvSpPr/>
          <p:nvPr/>
        </p:nvSpPr>
        <p:spPr>
          <a:xfrm>
            <a:off x="5115282" y="2271177"/>
            <a:ext cx="227886" cy="227886"/>
          </a:xfrm>
          <a:prstGeom prst="rect">
            <a:avLst/>
          </a:prstGeom>
          <a:noFill/>
          <a:ln/>
        </p:spPr>
        <p:txBody>
          <a:bodyPr wrap="none" lIns="0" tIns="0" rIns="0" bIns="0" rtlCol="0" anchor="ctr"/>
          <a:lstStyle/>
          <a:p>
            <a:pPr algn="ctr" indent="0" marL="0">
              <a:buNone/>
            </a:pPr>
            <a:r>
              <a:rPr lang="en-US" sz="1547" dirty="0">
                <a:solidFill>
                  <a:srgbClr val="22D3EE"/>
                </a:solidFill>
                <a:latin typeface="Segoe UI Symbol" pitchFamily="34" charset="0"/>
                <a:ea typeface="Segoe UI Symbol" pitchFamily="34" charset="-122"/>
                <a:cs typeface="Segoe UI Symbol" pitchFamily="34" charset="-120"/>
              </a:rPr>
              <a:t>⌂</a:t>
            </a:r>
            <a:endParaRPr lang="en-US" sz="1547" dirty="0"/>
          </a:p>
        </p:txBody>
      </p:sp>
      <p:sp>
        <p:nvSpPr>
          <p:cNvPr id="47" name="Text 41"/>
          <p:cNvSpPr/>
          <p:nvPr/>
        </p:nvSpPr>
        <p:spPr>
          <a:xfrm>
            <a:off x="5472113" y="2175272"/>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La casa del emprendedor</a:t>
            </a:r>
            <a:endParaRPr lang="en-US" sz="956" dirty="0"/>
          </a:p>
        </p:txBody>
      </p:sp>
      <p:sp>
        <p:nvSpPr>
          <p:cNvPr id="48" name="Text 42"/>
          <p:cNvSpPr/>
          <p:nvPr/>
        </p:nvSpPr>
        <p:spPr>
          <a:xfrm>
            <a:off x="5472113" y="2335225"/>
            <a:ext cx="2657475" cy="259854"/>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7 módulos integrados: tarjeta, sala, landing, academia, market, comp, IA.</a:t>
            </a:r>
            <a:endParaRPr lang="en-US" sz="800" dirty="0"/>
          </a:p>
        </p:txBody>
      </p:sp>
      <p:sp>
        <p:nvSpPr>
          <p:cNvPr id="49" name="Text 43"/>
          <p:cNvSpPr/>
          <p:nvPr/>
        </p:nvSpPr>
        <p:spPr>
          <a:xfrm>
            <a:off x="4711303" y="2762957"/>
            <a:ext cx="3521869" cy="598401"/>
          </a:xfrm>
          <a:prstGeom prst="roundRect">
            <a:avLst>
              <a:gd name="adj" fmla="val 19101"/>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50" name="Text 44"/>
          <p:cNvSpPr/>
          <p:nvPr/>
        </p:nvSpPr>
        <p:spPr>
          <a:xfrm>
            <a:off x="4814888" y="2997808"/>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02</a:t>
            </a:r>
            <a:endParaRPr lang="en-US" sz="800" dirty="0"/>
          </a:p>
        </p:txBody>
      </p:sp>
      <p:sp>
        <p:nvSpPr>
          <p:cNvPr id="51" name="Text 45"/>
          <p:cNvSpPr/>
          <p:nvPr/>
        </p:nvSpPr>
        <p:spPr>
          <a:xfrm>
            <a:off x="5086350" y="2919226"/>
            <a:ext cx="285750" cy="285750"/>
          </a:xfrm>
          <a:prstGeom prst="roundRect">
            <a:avLst>
              <a:gd name="adj" fmla="val 33333"/>
            </a:avLst>
          </a:prstGeom>
          <a:solidFill>
            <a:srgbClr val="22D3EE">
              <a:alpha val="12000"/>
            </a:srgbClr>
          </a:solidFill>
          <a:ln/>
        </p:spPr>
        <p:txBody>
          <a:bodyPr wrap="square" rtlCol="0" anchor="ctr"/>
          <a:lstStyle/>
          <a:p>
            <a:pPr indent="0" marL="0">
              <a:buNone/>
            </a:pPr>
            <a:endParaRPr lang="en-US" dirty="0"/>
          </a:p>
        </p:txBody>
      </p:sp>
      <p:sp>
        <p:nvSpPr>
          <p:cNvPr id="52" name="Text 46"/>
          <p:cNvSpPr/>
          <p:nvPr/>
        </p:nvSpPr>
        <p:spPr>
          <a:xfrm>
            <a:off x="5115282" y="2948159"/>
            <a:ext cx="227886" cy="227886"/>
          </a:xfrm>
          <a:prstGeom prst="rect">
            <a:avLst/>
          </a:prstGeom>
          <a:noFill/>
          <a:ln/>
        </p:spPr>
        <p:txBody>
          <a:bodyPr wrap="none" lIns="0" tIns="0" rIns="0" bIns="0" rtlCol="0" anchor="ctr"/>
          <a:lstStyle/>
          <a:p>
            <a:pPr algn="ctr" indent="0" marL="0">
              <a:buNone/>
            </a:pPr>
            <a:r>
              <a:rPr lang="en-US" sz="1547" dirty="0">
                <a:solidFill>
                  <a:srgbClr val="22D3EE"/>
                </a:solidFill>
                <a:latin typeface="Segoe UI Symbol" pitchFamily="34" charset="0"/>
                <a:ea typeface="Segoe UI Symbol" pitchFamily="34" charset="-122"/>
                <a:cs typeface="Segoe UI Symbol" pitchFamily="34" charset="-120"/>
              </a:rPr>
              <a:t>✦</a:t>
            </a:r>
            <a:endParaRPr lang="en-US" sz="1547" dirty="0"/>
          </a:p>
        </p:txBody>
      </p:sp>
      <p:sp>
        <p:nvSpPr>
          <p:cNvPr id="53" name="Text 47"/>
          <p:cNvSpPr/>
          <p:nvPr/>
        </p:nvSpPr>
        <p:spPr>
          <a:xfrm>
            <a:off x="5472113" y="2852254"/>
            <a:ext cx="2767203" cy="132521"/>
          </a:xfrm>
          <a:prstGeom prst="rect">
            <a:avLst/>
          </a:prstGeom>
          <a:noFill/>
          <a:ln/>
        </p:spPr>
        <p:txBody>
          <a:bodyPr wrap="square" lIns="0" tIns="0" rIns="0" bIns="0" rtlCol="0" anchor="t">
            <a:normAutofit/>
          </a:bodyPr>
          <a:lstStyle/>
          <a:p>
            <a:pPr algn="l" indent="0" marL="0">
              <a:lnSpc>
                <a:spcPts val="1148"/>
              </a:lnSpc>
              <a:buNone/>
            </a:pPr>
            <a:r>
              <a:rPr lang="en-US" sz="956" b="1" spc="-5" kern="0" dirty="0">
                <a:solidFill>
                  <a:srgbClr val="FFFFFF"/>
                </a:solidFill>
                <a:latin typeface="Carlito" pitchFamily="34" charset="0"/>
                <a:ea typeface="Carlito" pitchFamily="34" charset="-122"/>
                <a:cs typeface="Carlito" pitchFamily="34" charset="-120"/>
              </a:rPr>
              <a:t>Plan unificado e inmutable</a:t>
            </a:r>
            <a:endParaRPr lang="en-US" sz="956" dirty="0"/>
          </a:p>
        </p:txBody>
      </p:sp>
      <p:sp>
        <p:nvSpPr>
          <p:cNvPr id="54" name="Text 48"/>
          <p:cNvSpPr/>
          <p:nvPr/>
        </p:nvSpPr>
        <p:spPr>
          <a:xfrm>
            <a:off x="5472113" y="3012207"/>
            <a:ext cx="2657475" cy="259854"/>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Lo aprendes una vez. Sin límite de ganancias. Matriz nunca se bloquea.</a:t>
            </a:r>
            <a:endParaRPr lang="en-US" sz="800" dirty="0"/>
          </a:p>
        </p:txBody>
      </p:sp>
      <p:sp>
        <p:nvSpPr>
          <p:cNvPr id="55" name="Text 49"/>
          <p:cNvSpPr/>
          <p:nvPr/>
        </p:nvSpPr>
        <p:spPr>
          <a:xfrm>
            <a:off x="4711303" y="3439939"/>
            <a:ext cx="3521869" cy="468474"/>
          </a:xfrm>
          <a:prstGeom prst="roundRect">
            <a:avLst>
              <a:gd name="adj" fmla="val 24398"/>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56" name="Text 50"/>
          <p:cNvSpPr/>
          <p:nvPr/>
        </p:nvSpPr>
        <p:spPr>
          <a:xfrm>
            <a:off x="4814888" y="3609826"/>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03</a:t>
            </a:r>
            <a:endParaRPr lang="en-US" sz="800" dirty="0"/>
          </a:p>
        </p:txBody>
      </p:sp>
      <p:sp>
        <p:nvSpPr>
          <p:cNvPr id="57" name="Text 51"/>
          <p:cNvSpPr/>
          <p:nvPr/>
        </p:nvSpPr>
        <p:spPr>
          <a:xfrm>
            <a:off x="5086350" y="3531245"/>
            <a:ext cx="285750" cy="285750"/>
          </a:xfrm>
          <a:prstGeom prst="roundRect">
            <a:avLst>
              <a:gd name="adj" fmla="val 33333"/>
            </a:avLst>
          </a:prstGeom>
          <a:solidFill>
            <a:srgbClr val="22D3EE">
              <a:alpha val="12000"/>
            </a:srgbClr>
          </a:solidFill>
          <a:ln/>
        </p:spPr>
        <p:txBody>
          <a:bodyPr wrap="square" rtlCol="0" anchor="ctr"/>
          <a:lstStyle/>
          <a:p>
            <a:pPr indent="0" marL="0">
              <a:buNone/>
            </a:pPr>
            <a:endParaRPr lang="en-US" dirty="0"/>
          </a:p>
        </p:txBody>
      </p:sp>
      <p:sp>
        <p:nvSpPr>
          <p:cNvPr id="58" name="Text 52"/>
          <p:cNvSpPr/>
          <p:nvPr/>
        </p:nvSpPr>
        <p:spPr>
          <a:xfrm>
            <a:off x="5115282" y="3560177"/>
            <a:ext cx="227886" cy="227886"/>
          </a:xfrm>
          <a:prstGeom prst="rect">
            <a:avLst/>
          </a:prstGeom>
          <a:noFill/>
          <a:ln/>
        </p:spPr>
        <p:txBody>
          <a:bodyPr wrap="none" lIns="0" tIns="0" rIns="0" bIns="0" rtlCol="0" anchor="ctr"/>
          <a:lstStyle/>
          <a:p>
            <a:pPr algn="ctr" indent="0" marL="0">
              <a:buNone/>
            </a:pPr>
            <a:r>
              <a:rPr lang="en-US" sz="1547" dirty="0">
                <a:solidFill>
                  <a:srgbClr val="22D3EE"/>
                </a:solidFill>
                <a:latin typeface="Segoe UI Symbol" pitchFamily="34" charset="0"/>
                <a:ea typeface="Segoe UI Symbol" pitchFamily="34" charset="-122"/>
                <a:cs typeface="Segoe UI Symbol" pitchFamily="34" charset="-120"/>
              </a:rPr>
              <a:t>✦</a:t>
            </a:r>
            <a:endParaRPr lang="en-US" sz="1547" dirty="0"/>
          </a:p>
        </p:txBody>
      </p:sp>
      <p:sp>
        <p:nvSpPr>
          <p:cNvPr id="59" name="Text 53"/>
          <p:cNvSpPr/>
          <p:nvPr/>
        </p:nvSpPr>
        <p:spPr>
          <a:xfrm>
            <a:off x="5472113" y="3529236"/>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Liberation Sans Narrow" pitchFamily="34" charset="0"/>
                <a:ea typeface="Liberation Sans Narrow" pitchFamily="34" charset="-122"/>
                <a:cs typeface="Liberation Sans Narrow" pitchFamily="34" charset="-120"/>
              </a:rPr>
              <a:t>Créditos 100% redimibles</a:t>
            </a:r>
            <a:endParaRPr lang="en-US" sz="956" dirty="0"/>
          </a:p>
        </p:txBody>
      </p:sp>
      <p:sp>
        <p:nvSpPr>
          <p:cNvPr id="60" name="Text 54"/>
          <p:cNvSpPr/>
          <p:nvPr/>
        </p:nvSpPr>
        <p:spPr>
          <a:xfrm>
            <a:off x="5472113" y="3689189"/>
            <a:ext cx="2634593" cy="129927"/>
          </a:xfrm>
          <a:prstGeom prst="rect">
            <a:avLst/>
          </a:prstGeom>
          <a:noFill/>
          <a:ln/>
        </p:spPr>
        <p:txBody>
          <a:bodyPr wrap="square" lIns="0" tIns="0" rIns="0" bIns="0" rtlCol="0" anchor="t"/>
          <a:lstStyle/>
          <a:p>
            <a:pPr algn="l" indent="0" marL="0">
              <a:lnSpc>
                <a:spcPts val="1024"/>
              </a:lnSpc>
              <a:buNone/>
            </a:pPr>
            <a:r>
              <a:rPr lang="en-US" sz="731" dirty="0">
                <a:solidFill>
                  <a:srgbClr val="94A3B8"/>
                </a:solidFill>
                <a:latin typeface="Carlito" pitchFamily="34" charset="0"/>
                <a:ea typeface="Carlito" pitchFamily="34" charset="-122"/>
                <a:cs typeface="Carlito" pitchFamily="34" charset="-120"/>
              </a:rPr>
              <a:t>Salud, belleza, hogar, educación. Sin recompras inútiles.</a:t>
            </a:r>
            <a:endParaRPr lang="en-US" sz="731" dirty="0"/>
          </a:p>
        </p:txBody>
      </p:sp>
      <p:sp>
        <p:nvSpPr>
          <p:cNvPr id="61" name="Text 55"/>
          <p:cNvSpPr/>
          <p:nvPr/>
        </p:nvSpPr>
        <p:spPr>
          <a:xfrm>
            <a:off x="4711303" y="3986994"/>
            <a:ext cx="3521869" cy="598401"/>
          </a:xfrm>
          <a:prstGeom prst="roundRect">
            <a:avLst>
              <a:gd name="adj" fmla="val 19101"/>
            </a:avLst>
          </a:prstGeom>
          <a:solidFill>
            <a:srgbClr val="0F172A">
              <a:alpha val="45000"/>
            </a:srgbClr>
          </a:solidFill>
          <a:ln w="7144">
            <a:solidFill>
              <a:srgbClr val="FFFFFF"/>
            </a:solidFill>
            <a:prstDash val="solid"/>
          </a:ln>
        </p:spPr>
        <p:txBody>
          <a:bodyPr wrap="square" rtlCol="0" anchor="ctr"/>
          <a:lstStyle/>
          <a:p>
            <a:pPr indent="0" marL="0">
              <a:buNone/>
            </a:pPr>
            <a:endParaRPr lang="en-US" dirty="0"/>
          </a:p>
        </p:txBody>
      </p:sp>
      <p:sp>
        <p:nvSpPr>
          <p:cNvPr id="62" name="Text 56"/>
          <p:cNvSpPr/>
          <p:nvPr/>
        </p:nvSpPr>
        <p:spPr>
          <a:xfrm>
            <a:off x="4814888" y="4221845"/>
            <a:ext cx="274320" cy="164592"/>
          </a:xfrm>
          <a:prstGeom prst="rect">
            <a:avLst/>
          </a:prstGeom>
          <a:noFill/>
          <a:ln/>
        </p:spPr>
        <p:txBody>
          <a:bodyPr wrap="none" lIns="0" tIns="0" rIns="0" bIns="0" rtlCol="0" anchor="t"/>
          <a:lstStyle/>
          <a:p>
            <a:pPr algn="l" indent="0" marL="0">
              <a:lnSpc>
                <a:spcPts val="1013"/>
              </a:lnSpc>
              <a:buNone/>
            </a:pPr>
            <a:r>
              <a:rPr lang="en-US" sz="800" b="1" spc="54" kern="0" dirty="0">
                <a:solidFill>
                  <a:srgbClr val="64748B"/>
                </a:solidFill>
                <a:latin typeface="Liberation Sans Narrow" pitchFamily="34" charset="0"/>
                <a:ea typeface="Liberation Sans Narrow" pitchFamily="34" charset="-122"/>
                <a:cs typeface="Liberation Sans Narrow" pitchFamily="34" charset="-120"/>
              </a:rPr>
              <a:t>04</a:t>
            </a:r>
            <a:endParaRPr lang="en-US" sz="800" dirty="0"/>
          </a:p>
        </p:txBody>
      </p:sp>
      <p:sp>
        <p:nvSpPr>
          <p:cNvPr id="63" name="Text 57"/>
          <p:cNvSpPr/>
          <p:nvPr/>
        </p:nvSpPr>
        <p:spPr>
          <a:xfrm>
            <a:off x="5086350" y="4143263"/>
            <a:ext cx="285750" cy="285750"/>
          </a:xfrm>
          <a:prstGeom prst="roundRect">
            <a:avLst>
              <a:gd name="adj" fmla="val 33333"/>
            </a:avLst>
          </a:prstGeom>
          <a:solidFill>
            <a:srgbClr val="22D3EE">
              <a:alpha val="12000"/>
            </a:srgbClr>
          </a:solidFill>
          <a:ln/>
        </p:spPr>
        <p:txBody>
          <a:bodyPr wrap="square" rtlCol="0" anchor="ctr"/>
          <a:lstStyle/>
          <a:p>
            <a:pPr indent="0" marL="0">
              <a:buNone/>
            </a:pPr>
            <a:endParaRPr lang="en-US" dirty="0"/>
          </a:p>
        </p:txBody>
      </p:sp>
      <p:sp>
        <p:nvSpPr>
          <p:cNvPr id="64" name="Text 58"/>
          <p:cNvSpPr/>
          <p:nvPr/>
        </p:nvSpPr>
        <p:spPr>
          <a:xfrm>
            <a:off x="5115282" y="4172196"/>
            <a:ext cx="227886" cy="227886"/>
          </a:xfrm>
          <a:prstGeom prst="rect">
            <a:avLst/>
          </a:prstGeom>
          <a:noFill/>
          <a:ln/>
        </p:spPr>
        <p:txBody>
          <a:bodyPr wrap="none" lIns="0" tIns="0" rIns="0" bIns="0" rtlCol="0" anchor="ctr"/>
          <a:lstStyle/>
          <a:p>
            <a:pPr algn="ctr" indent="0" marL="0">
              <a:buNone/>
            </a:pPr>
            <a:r>
              <a:rPr lang="en-US" sz="1547" dirty="0">
                <a:solidFill>
                  <a:srgbClr val="22D3EE"/>
                </a:solidFill>
                <a:latin typeface="Segoe UI Symbol" pitchFamily="34" charset="0"/>
                <a:ea typeface="Segoe UI Symbol" pitchFamily="34" charset="-122"/>
                <a:cs typeface="Segoe UI Symbol" pitchFamily="34" charset="-120"/>
              </a:rPr>
              <a:t>✦</a:t>
            </a:r>
            <a:endParaRPr lang="en-US" sz="1547" dirty="0"/>
          </a:p>
        </p:txBody>
      </p:sp>
      <p:sp>
        <p:nvSpPr>
          <p:cNvPr id="65" name="Text 59"/>
          <p:cNvSpPr/>
          <p:nvPr/>
        </p:nvSpPr>
        <p:spPr>
          <a:xfrm>
            <a:off x="5472113" y="4076291"/>
            <a:ext cx="2657475" cy="132521"/>
          </a:xfrm>
          <a:prstGeom prst="rect">
            <a:avLst/>
          </a:prstGeom>
          <a:noFill/>
          <a:ln/>
        </p:spPr>
        <p:txBody>
          <a:bodyPr wrap="none" lIns="0" tIns="0" rIns="0" bIns="0" rtlCol="0" anchor="t">
            <a:normAutofit/>
          </a:bodyPr>
          <a:lstStyle/>
          <a:p>
            <a:pPr algn="l" indent="0" marL="0">
              <a:lnSpc>
                <a:spcPts val="1148"/>
              </a:lnSpc>
              <a:buNone/>
            </a:pPr>
            <a:r>
              <a:rPr lang="en-US" sz="956" b="1" spc="-5" kern="0" dirty="0">
                <a:solidFill>
                  <a:srgbClr val="FFFFFF"/>
                </a:solidFill>
                <a:latin typeface="Liberation Sans Narrow" pitchFamily="34" charset="0"/>
                <a:ea typeface="Liberation Sans Narrow" pitchFamily="34" charset="-122"/>
                <a:cs typeface="Liberation Sans Narrow" pitchFamily="34" charset="-120"/>
              </a:rPr>
              <a:t>22 Agentes IA 24/7</a:t>
            </a:r>
            <a:endParaRPr lang="en-US" sz="956" dirty="0"/>
          </a:p>
        </p:txBody>
      </p:sp>
      <p:sp>
        <p:nvSpPr>
          <p:cNvPr id="66" name="Text 60"/>
          <p:cNvSpPr/>
          <p:nvPr/>
        </p:nvSpPr>
        <p:spPr>
          <a:xfrm>
            <a:off x="5472113" y="4236244"/>
            <a:ext cx="2657475" cy="259854"/>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Tu sistema MLM sin infraestructura. Agentes trabajan para ti.</a:t>
            </a:r>
            <a:endParaRPr lang="en-US" sz="800" dirty="0"/>
          </a:p>
        </p:txBody>
      </p:sp>
      <p:pic>
        <p:nvPicPr>
          <p:cNvPr id="67"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57175"/>
            <a:ext cx="228600" cy="228600"/>
          </a:xfrm>
          <a:prstGeom prst="rect">
            <a:avLst/>
          </a:prstGeom>
        </p:spPr>
      </p:pic>
      <p:sp>
        <p:nvSpPr>
          <p:cNvPr id="68" name="Text 61"/>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69" name="Text 62"/>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NO ES SOLO SOFTWARE · ES INFRAESTRUCTURA ECONÓMICA</a:t>
            </a:r>
            <a:endParaRPr lang="en-US" sz="800" dirty="0"/>
          </a:p>
        </p:txBody>
      </p:sp>
      <p:sp>
        <p:nvSpPr>
          <p:cNvPr id="70" name="Text 63"/>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02 / 16</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320040" y="672998"/>
            <a:ext cx="1611429" cy="293494"/>
          </a:xfrm>
          <a:prstGeom prst="roundRect">
            <a:avLst>
              <a:gd name="adj" fmla="val 32454"/>
            </a:avLst>
          </a:prstGeom>
          <a:solidFill>
            <a:srgbClr val="22D3EE">
              <a:alpha val="12000"/>
            </a:srgbClr>
          </a:solidFill>
          <a:ln w="7144">
            <a:solidFill>
              <a:srgbClr val="22D3EE"/>
            </a:solidFill>
            <a:prstDash val="solid"/>
          </a:ln>
        </p:spPr>
        <p:txBody>
          <a:bodyPr wrap="square" rtlCol="0" anchor="ctr"/>
          <a:lstStyle/>
          <a:p>
            <a:pPr indent="0" marL="0">
              <a:buNone/>
            </a:pPr>
            <a:endParaRPr lang="en-US" dirty="0"/>
          </a:p>
        </p:txBody>
      </p:sp>
      <p:sp>
        <p:nvSpPr>
          <p:cNvPr id="5" name="Text 1"/>
          <p:cNvSpPr/>
          <p:nvPr/>
        </p:nvSpPr>
        <p:spPr>
          <a:xfrm>
            <a:off x="650081" y="764381"/>
            <a:ext cx="1137084"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22D3EE"/>
                </a:solidFill>
                <a:latin typeface="Liberation Sans Narrow" pitchFamily="34" charset="0"/>
                <a:ea typeface="Liberation Sans Narrow" pitchFamily="34" charset="-122"/>
                <a:cs typeface="Liberation Sans Narrow" pitchFamily="34" charset="-120"/>
              </a:rPr>
              <a:t>LA SOLUCIÓN · 03</a:t>
            </a:r>
            <a:endParaRPr lang="en-US" sz="800" dirty="0"/>
          </a:p>
        </p:txBody>
      </p:sp>
      <p:sp>
        <p:nvSpPr>
          <p:cNvPr id="6" name="Text 2"/>
          <p:cNvSpPr/>
          <p:nvPr/>
        </p:nvSpPr>
        <p:spPr>
          <a:xfrm>
            <a:off x="464344" y="762595"/>
            <a:ext cx="114300" cy="114300"/>
          </a:xfrm>
          <a:prstGeom prst="rect">
            <a:avLst/>
          </a:prstGeom>
          <a:noFill/>
          <a:ln/>
        </p:spPr>
        <p:txBody>
          <a:bodyPr wrap="none" lIns="0" tIns="0" rIns="0" bIns="0" rtlCol="0" anchor="ctr"/>
          <a:lstStyle/>
          <a:p>
            <a:pPr algn="ctr" indent="0" marL="0">
              <a:buNone/>
            </a:pPr>
            <a:r>
              <a:rPr lang="en-US" sz="1125" dirty="0">
                <a:solidFill>
                  <a:srgbClr val="22D3EE"/>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342900" y="1039416"/>
            <a:ext cx="6931949" cy="453633"/>
          </a:xfrm>
          <a:prstGeom prst="rect">
            <a:avLst/>
          </a:prstGeom>
          <a:noFill/>
          <a:ln/>
        </p:spPr>
        <p:txBody>
          <a:bodyPr wrap="none" lIns="0" tIns="0" rIns="0" bIns="0" rtlCol="0" anchor="t"/>
          <a:lstStyle/>
          <a:p>
            <a:pPr algn="l" indent="0" marL="0">
              <a:lnSpc>
                <a:spcPts val="3307"/>
              </a:lnSpc>
              <a:buNone/>
            </a:pPr>
            <a:r>
              <a:rPr lang="en-US" sz="3150" b="1" spc="-63" kern="0" dirty="0">
                <a:solidFill>
                  <a:srgbClr val="FFFFFF"/>
                </a:solidFill>
                <a:latin typeface="Liberation Sans Narrow" pitchFamily="34" charset="0"/>
                <a:ea typeface="Liberation Sans Narrow" pitchFamily="34" charset="-122"/>
                <a:cs typeface="Liberation Sans Narrow" pitchFamily="34" charset="-120"/>
              </a:rPr>
              <a:t>7 módulos, </a:t>
            </a:r>
            <a:pPr algn="l" indent="0" marL="0">
              <a:lnSpc>
                <a:spcPts val="3307"/>
              </a:lnSpc>
              <a:buNone/>
            </a:pPr>
            <a:r>
              <a:rPr lang="en-US" sz="3150" b="1" spc="-63" kern="0" dirty="0">
                <a:solidFill>
                  <a:srgbClr val="A78BFA"/>
                </a:solidFill>
                <a:latin typeface="Liberation Sans Narrow" pitchFamily="34" charset="0"/>
                <a:ea typeface="Liberation Sans Narrow" pitchFamily="34" charset="-122"/>
                <a:cs typeface="Liberation Sans Narrow" pitchFamily="34" charset="-120"/>
              </a:rPr>
              <a:t>1 ecosistema.</a:t>
            </a:r>
            <a:endParaRPr lang="en-US" sz="3150" dirty="0"/>
          </a:p>
        </p:txBody>
      </p:sp>
      <p:sp>
        <p:nvSpPr>
          <p:cNvPr id="8" name="Text 4"/>
          <p:cNvSpPr/>
          <p:nvPr/>
        </p:nvSpPr>
        <p:spPr>
          <a:xfrm>
            <a:off x="6873515" y="1205843"/>
            <a:ext cx="2081791" cy="273891"/>
          </a:xfrm>
          <a:prstGeom prst="rect">
            <a:avLst/>
          </a:prstGeom>
          <a:noFill/>
          <a:ln/>
        </p:spPr>
        <p:txBody>
          <a:bodyPr wrap="square" lIns="0" tIns="0" rIns="0" bIns="71438" rtlCol="0" anchor="t"/>
          <a:lstStyle/>
          <a:p>
            <a:pPr algn="l" indent="0" marL="0">
              <a:lnSpc>
                <a:spcPts val="1434"/>
              </a:lnSpc>
              <a:buNone/>
            </a:pPr>
            <a:r>
              <a:rPr lang="en-US" sz="956" dirty="0">
                <a:solidFill>
                  <a:srgbClr val="94A3B8"/>
                </a:solidFill>
                <a:latin typeface="Carlito" pitchFamily="34" charset="0"/>
                <a:ea typeface="Carlito" pitchFamily="34" charset="-122"/>
                <a:cs typeface="Carlito" pitchFamily="34" charset="-120"/>
              </a:rPr>
              <a:t>La integración es la innovación.</a:t>
            </a:r>
            <a:endParaRPr lang="en-US" sz="956" dirty="0"/>
          </a:p>
        </p:txBody>
      </p:sp>
      <p:sp>
        <p:nvSpPr>
          <p:cNvPr id="9" name="Text 5"/>
          <p:cNvSpPr/>
          <p:nvPr/>
        </p:nvSpPr>
        <p:spPr>
          <a:xfrm>
            <a:off x="346472" y="1653707"/>
            <a:ext cx="2032397" cy="1485900"/>
          </a:xfrm>
          <a:prstGeom prst="roundRect">
            <a:avLst>
              <a:gd name="adj" fmla="val 10256"/>
            </a:avLst>
          </a:prstGeom>
          <a:solidFill>
            <a:srgbClr val="2D3250">
              <a:alpha val="33000"/>
            </a:srgbClr>
          </a:solidFill>
          <a:ln w="7144">
            <a:solidFill>
              <a:srgbClr val="FFFFFF"/>
            </a:solidFill>
            <a:prstDash val="solid"/>
          </a:ln>
        </p:spPr>
        <p:txBody>
          <a:bodyPr wrap="square" rtlCol="0" anchor="ctr"/>
          <a:lstStyle/>
          <a:p>
            <a:pPr indent="0" marL="0">
              <a:buNone/>
            </a:pPr>
            <a:endParaRPr lang="en-US" dirty="0"/>
          </a:p>
        </p:txBody>
      </p:sp>
      <p:sp>
        <p:nvSpPr>
          <p:cNvPr id="10" name="Text 6"/>
          <p:cNvSpPr/>
          <p:nvPr/>
        </p:nvSpPr>
        <p:spPr>
          <a:xfrm>
            <a:off x="2052221" y="1757292"/>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01</a:t>
            </a:r>
            <a:endParaRPr lang="en-US" sz="800" dirty="0"/>
          </a:p>
        </p:txBody>
      </p:sp>
      <p:sp>
        <p:nvSpPr>
          <p:cNvPr id="11" name="Text 7"/>
          <p:cNvSpPr/>
          <p:nvPr/>
        </p:nvSpPr>
        <p:spPr>
          <a:xfrm>
            <a:off x="1148358" y="1828729"/>
            <a:ext cx="428625" cy="428625"/>
          </a:xfrm>
          <a:prstGeom prst="roundRect">
            <a:avLst>
              <a:gd name="adj" fmla="val 31111"/>
            </a:avLst>
          </a:prstGeom>
          <a:solidFill>
            <a:srgbClr val="22D3EE">
              <a:alpha val="12000"/>
            </a:srgbClr>
          </a:solidFill>
          <a:ln/>
        </p:spPr>
        <p:txBody>
          <a:bodyPr wrap="square" rtlCol="0" anchor="ctr"/>
          <a:lstStyle/>
          <a:p>
            <a:pPr indent="0" marL="0">
              <a:buNone/>
            </a:pPr>
            <a:endParaRPr lang="en-US" dirty="0"/>
          </a:p>
        </p:txBody>
      </p:sp>
      <p:sp>
        <p:nvSpPr>
          <p:cNvPr id="12" name="Text 8"/>
          <p:cNvSpPr/>
          <p:nvPr/>
        </p:nvSpPr>
        <p:spPr>
          <a:xfrm>
            <a:off x="1176218" y="1856590"/>
            <a:ext cx="372904" cy="372904"/>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13" name="Text 9"/>
          <p:cNvSpPr/>
          <p:nvPr/>
        </p:nvSpPr>
        <p:spPr>
          <a:xfrm>
            <a:off x="1036534" y="2357367"/>
            <a:ext cx="652162"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Perfil</a:t>
            </a:r>
            <a:endParaRPr lang="en-US" sz="1238" dirty="0"/>
          </a:p>
        </p:txBody>
      </p:sp>
      <p:sp>
        <p:nvSpPr>
          <p:cNvPr id="14" name="Text 10"/>
          <p:cNvSpPr/>
          <p:nvPr/>
        </p:nvSpPr>
        <p:spPr>
          <a:xfrm>
            <a:off x="715854" y="2573019"/>
            <a:ext cx="1293521" cy="148059"/>
          </a:xfrm>
          <a:prstGeom prst="rect">
            <a:avLst/>
          </a:prstGeom>
          <a:noFill/>
          <a:ln/>
        </p:spPr>
        <p:txBody>
          <a:bodyPr wrap="none" lIns="0" tIns="0" rIns="0" bIns="0" rtlCol="0" anchor="t"/>
          <a:lstStyle/>
          <a:p>
            <a:pPr algn="ctr" indent="0" marL="0">
              <a:lnSpc>
                <a:spcPts val="1063"/>
              </a:lnSpc>
              <a:buNone/>
            </a:pPr>
            <a:r>
              <a:rPr lang="en-US" sz="800" dirty="0">
                <a:solidFill>
                  <a:srgbClr val="94A3B8"/>
                </a:solidFill>
                <a:latin typeface="Carlito" pitchFamily="34" charset="0"/>
                <a:ea typeface="Carlito" pitchFamily="34" charset="-122"/>
                <a:cs typeface="Carlito" pitchFamily="34" charset="-120"/>
              </a:rPr>
              <a:t>Tarjeta con QR y vCard.</a:t>
            </a:r>
            <a:endParaRPr lang="en-US" sz="800" dirty="0"/>
          </a:p>
        </p:txBody>
      </p:sp>
      <p:sp>
        <p:nvSpPr>
          <p:cNvPr id="15" name="Text 11"/>
          <p:cNvSpPr/>
          <p:nvPr/>
        </p:nvSpPr>
        <p:spPr>
          <a:xfrm>
            <a:off x="2486025" y="1664276"/>
            <a:ext cx="2032397" cy="1485900"/>
          </a:xfrm>
          <a:prstGeom prst="roundRect">
            <a:avLst>
              <a:gd name="adj" fmla="val 10256"/>
            </a:avLst>
          </a:prstGeom>
          <a:solidFill>
            <a:srgbClr val="2D3250">
              <a:alpha val="29000"/>
            </a:srgbClr>
          </a:solidFill>
          <a:ln w="7144">
            <a:solidFill>
              <a:srgbClr val="FFFFFF"/>
            </a:solidFill>
            <a:prstDash val="solid"/>
          </a:ln>
        </p:spPr>
        <p:txBody>
          <a:bodyPr wrap="square" rtlCol="0" anchor="ctr"/>
          <a:lstStyle/>
          <a:p>
            <a:pPr indent="0" marL="0">
              <a:buNone/>
            </a:pPr>
            <a:endParaRPr lang="en-US" dirty="0"/>
          </a:p>
        </p:txBody>
      </p:sp>
      <p:sp>
        <p:nvSpPr>
          <p:cNvPr id="16" name="Text 12"/>
          <p:cNvSpPr/>
          <p:nvPr/>
        </p:nvSpPr>
        <p:spPr>
          <a:xfrm>
            <a:off x="4191774" y="1767861"/>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02</a:t>
            </a:r>
            <a:endParaRPr lang="en-US" sz="800" dirty="0"/>
          </a:p>
        </p:txBody>
      </p:sp>
      <p:sp>
        <p:nvSpPr>
          <p:cNvPr id="17" name="Text 13"/>
          <p:cNvSpPr/>
          <p:nvPr/>
        </p:nvSpPr>
        <p:spPr>
          <a:xfrm>
            <a:off x="3287911" y="1839298"/>
            <a:ext cx="428625" cy="428625"/>
          </a:xfrm>
          <a:prstGeom prst="roundRect">
            <a:avLst>
              <a:gd name="adj" fmla="val 31111"/>
            </a:avLst>
          </a:prstGeom>
          <a:solidFill>
            <a:srgbClr val="22D3EE">
              <a:alpha val="12000"/>
            </a:srgbClr>
          </a:solidFill>
          <a:ln/>
        </p:spPr>
        <p:txBody>
          <a:bodyPr wrap="square" rtlCol="0" anchor="ctr"/>
          <a:lstStyle/>
          <a:p>
            <a:pPr indent="0" marL="0">
              <a:buNone/>
            </a:pPr>
            <a:endParaRPr lang="en-US" dirty="0"/>
          </a:p>
        </p:txBody>
      </p:sp>
      <p:sp>
        <p:nvSpPr>
          <p:cNvPr id="18" name="Text 14"/>
          <p:cNvSpPr/>
          <p:nvPr/>
        </p:nvSpPr>
        <p:spPr>
          <a:xfrm>
            <a:off x="3315772" y="1867159"/>
            <a:ext cx="372904" cy="372904"/>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19" name="Text 15"/>
          <p:cNvSpPr/>
          <p:nvPr/>
        </p:nvSpPr>
        <p:spPr>
          <a:xfrm>
            <a:off x="3220254" y="2367936"/>
            <a:ext cx="563827"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Live</a:t>
            </a:r>
            <a:endParaRPr lang="en-US" sz="1238" dirty="0"/>
          </a:p>
        </p:txBody>
      </p:sp>
      <p:sp>
        <p:nvSpPr>
          <p:cNvPr id="20" name="Text 16"/>
          <p:cNvSpPr/>
          <p:nvPr/>
        </p:nvSpPr>
        <p:spPr>
          <a:xfrm>
            <a:off x="2732150" y="2583588"/>
            <a:ext cx="1540036" cy="148059"/>
          </a:xfrm>
          <a:prstGeom prst="rect">
            <a:avLst/>
          </a:prstGeom>
          <a:noFill/>
          <a:ln/>
        </p:spPr>
        <p:txBody>
          <a:bodyPr wrap="square" lIns="0" tIns="0" rIns="0" bIns="0" rtlCol="0" anchor="t"/>
          <a:lstStyle/>
          <a:p>
            <a:pPr algn="ctr" indent="0" marL="0">
              <a:lnSpc>
                <a:spcPts val="1063"/>
              </a:lnSpc>
              <a:buNone/>
            </a:pPr>
            <a:r>
              <a:rPr lang="en-US" sz="788" dirty="0">
                <a:solidFill>
                  <a:srgbClr val="94A3B8"/>
                </a:solidFill>
                <a:latin typeface="Liberation Sans Narrow" pitchFamily="34" charset="0"/>
                <a:ea typeface="Liberation Sans Narrow" pitchFamily="34" charset="-122"/>
                <a:cs typeface="Liberation Sans Narrow" pitchFamily="34" charset="-120"/>
              </a:rPr>
              <a:t>Sala 1,000 espectadores $0.</a:t>
            </a:r>
            <a:endParaRPr lang="en-US" sz="788" dirty="0"/>
          </a:p>
        </p:txBody>
      </p:sp>
      <p:sp>
        <p:nvSpPr>
          <p:cNvPr id="21" name="Text 17"/>
          <p:cNvSpPr/>
          <p:nvPr/>
        </p:nvSpPr>
        <p:spPr>
          <a:xfrm>
            <a:off x="4625578" y="1678185"/>
            <a:ext cx="2032397" cy="1485900"/>
          </a:xfrm>
          <a:prstGeom prst="roundRect">
            <a:avLst>
              <a:gd name="adj" fmla="val 10256"/>
            </a:avLst>
          </a:prstGeom>
          <a:solidFill>
            <a:srgbClr val="2D3250">
              <a:alpha val="24000"/>
            </a:srgbClr>
          </a:solidFill>
          <a:ln w="7144">
            <a:solidFill>
              <a:srgbClr val="FFFFFF"/>
            </a:solidFill>
            <a:prstDash val="solid"/>
          </a:ln>
        </p:spPr>
        <p:txBody>
          <a:bodyPr wrap="square" rtlCol="0" anchor="ctr"/>
          <a:lstStyle/>
          <a:p>
            <a:pPr indent="0" marL="0">
              <a:buNone/>
            </a:pPr>
            <a:endParaRPr lang="en-US" dirty="0"/>
          </a:p>
        </p:txBody>
      </p:sp>
      <p:sp>
        <p:nvSpPr>
          <p:cNvPr id="22" name="Text 18"/>
          <p:cNvSpPr/>
          <p:nvPr/>
        </p:nvSpPr>
        <p:spPr>
          <a:xfrm>
            <a:off x="6331327" y="1781769"/>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03</a:t>
            </a:r>
            <a:endParaRPr lang="en-US" sz="800" dirty="0"/>
          </a:p>
        </p:txBody>
      </p:sp>
      <p:sp>
        <p:nvSpPr>
          <p:cNvPr id="23" name="Text 19"/>
          <p:cNvSpPr/>
          <p:nvPr/>
        </p:nvSpPr>
        <p:spPr>
          <a:xfrm>
            <a:off x="5427464" y="1853207"/>
            <a:ext cx="428625" cy="428625"/>
          </a:xfrm>
          <a:prstGeom prst="roundRect">
            <a:avLst>
              <a:gd name="adj" fmla="val 31111"/>
            </a:avLst>
          </a:prstGeom>
          <a:solidFill>
            <a:srgbClr val="22D3EE">
              <a:alpha val="12000"/>
            </a:srgbClr>
          </a:solidFill>
          <a:ln/>
        </p:spPr>
        <p:txBody>
          <a:bodyPr wrap="square" rtlCol="0" anchor="ctr"/>
          <a:lstStyle/>
          <a:p>
            <a:pPr indent="0" marL="0">
              <a:buNone/>
            </a:pPr>
            <a:endParaRPr lang="en-US" dirty="0"/>
          </a:p>
        </p:txBody>
      </p:sp>
      <p:sp>
        <p:nvSpPr>
          <p:cNvPr id="24" name="Text 20"/>
          <p:cNvSpPr/>
          <p:nvPr/>
        </p:nvSpPr>
        <p:spPr>
          <a:xfrm>
            <a:off x="5455325" y="1881067"/>
            <a:ext cx="372904" cy="372904"/>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25" name="Text 21"/>
          <p:cNvSpPr/>
          <p:nvPr/>
        </p:nvSpPr>
        <p:spPr>
          <a:xfrm>
            <a:off x="5197578" y="2381844"/>
            <a:ext cx="888397"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Capture</a:t>
            </a:r>
            <a:endParaRPr lang="en-US" sz="1238" dirty="0"/>
          </a:p>
        </p:txBody>
      </p:sp>
      <p:sp>
        <p:nvSpPr>
          <p:cNvPr id="26" name="Text 22"/>
          <p:cNvSpPr/>
          <p:nvPr/>
        </p:nvSpPr>
        <p:spPr>
          <a:xfrm>
            <a:off x="5007975" y="2597496"/>
            <a:ext cx="1267491" cy="148059"/>
          </a:xfrm>
          <a:prstGeom prst="rect">
            <a:avLst/>
          </a:prstGeom>
          <a:noFill/>
          <a:ln/>
        </p:spPr>
        <p:txBody>
          <a:bodyPr wrap="none" lIns="0" tIns="0" rIns="0" bIns="0" rtlCol="0" anchor="t"/>
          <a:lstStyle/>
          <a:p>
            <a:pPr algn="ctr" indent="0" marL="0">
              <a:lnSpc>
                <a:spcPts val="1063"/>
              </a:lnSpc>
              <a:buNone/>
            </a:pPr>
            <a:r>
              <a:rPr lang="en-US" sz="800" dirty="0">
                <a:solidFill>
                  <a:srgbClr val="94A3B8"/>
                </a:solidFill>
                <a:latin typeface="Carlito" pitchFamily="34" charset="0"/>
                <a:ea typeface="Carlito" pitchFamily="34" charset="-122"/>
                <a:cs typeface="Carlito" pitchFamily="34" charset="-120"/>
              </a:rPr>
              <a:t>Landing que convierte.</a:t>
            </a:r>
            <a:endParaRPr lang="en-US" sz="800" dirty="0"/>
          </a:p>
        </p:txBody>
      </p:sp>
      <p:sp>
        <p:nvSpPr>
          <p:cNvPr id="27" name="Text 23"/>
          <p:cNvSpPr/>
          <p:nvPr/>
        </p:nvSpPr>
        <p:spPr>
          <a:xfrm>
            <a:off x="6765131" y="1694812"/>
            <a:ext cx="2032397" cy="1485900"/>
          </a:xfrm>
          <a:prstGeom prst="roundRect">
            <a:avLst>
              <a:gd name="adj" fmla="val 10256"/>
            </a:avLst>
          </a:prstGeom>
          <a:solidFill>
            <a:srgbClr val="2D3250">
              <a:alpha val="18000"/>
            </a:srgbClr>
          </a:solidFill>
          <a:ln w="7144">
            <a:solidFill>
              <a:srgbClr val="FFFFFF"/>
            </a:solidFill>
            <a:prstDash val="solid"/>
          </a:ln>
        </p:spPr>
        <p:txBody>
          <a:bodyPr wrap="square" rtlCol="0" anchor="ctr"/>
          <a:lstStyle/>
          <a:p>
            <a:pPr indent="0" marL="0">
              <a:buNone/>
            </a:pPr>
            <a:endParaRPr lang="en-US" dirty="0"/>
          </a:p>
        </p:txBody>
      </p:sp>
      <p:sp>
        <p:nvSpPr>
          <p:cNvPr id="28" name="Text 24"/>
          <p:cNvSpPr/>
          <p:nvPr/>
        </p:nvSpPr>
        <p:spPr>
          <a:xfrm>
            <a:off x="8470880" y="1798396"/>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04</a:t>
            </a:r>
            <a:endParaRPr lang="en-US" sz="800" dirty="0"/>
          </a:p>
        </p:txBody>
      </p:sp>
      <p:sp>
        <p:nvSpPr>
          <p:cNvPr id="29" name="Text 25"/>
          <p:cNvSpPr/>
          <p:nvPr/>
        </p:nvSpPr>
        <p:spPr>
          <a:xfrm>
            <a:off x="7567017" y="1869834"/>
            <a:ext cx="428625" cy="428625"/>
          </a:xfrm>
          <a:prstGeom prst="roundRect">
            <a:avLst>
              <a:gd name="adj" fmla="val 31111"/>
            </a:avLst>
          </a:prstGeom>
          <a:solidFill>
            <a:srgbClr val="22D3EE">
              <a:alpha val="12000"/>
            </a:srgbClr>
          </a:solidFill>
          <a:ln/>
        </p:spPr>
        <p:txBody>
          <a:bodyPr wrap="square" rtlCol="0" anchor="ctr"/>
          <a:lstStyle/>
          <a:p>
            <a:pPr indent="0" marL="0">
              <a:buNone/>
            </a:pPr>
            <a:endParaRPr lang="en-US" dirty="0"/>
          </a:p>
        </p:txBody>
      </p:sp>
      <p:sp>
        <p:nvSpPr>
          <p:cNvPr id="30" name="Text 26"/>
          <p:cNvSpPr/>
          <p:nvPr/>
        </p:nvSpPr>
        <p:spPr>
          <a:xfrm>
            <a:off x="7594878" y="1897694"/>
            <a:ext cx="372904" cy="372904"/>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31" name="Text 27"/>
          <p:cNvSpPr/>
          <p:nvPr/>
        </p:nvSpPr>
        <p:spPr>
          <a:xfrm>
            <a:off x="7390722" y="2398471"/>
            <a:ext cx="781104"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Learn</a:t>
            </a:r>
            <a:endParaRPr lang="en-US" sz="1238" dirty="0"/>
          </a:p>
        </p:txBody>
      </p:sp>
      <p:sp>
        <p:nvSpPr>
          <p:cNvPr id="32" name="Text 28"/>
          <p:cNvSpPr/>
          <p:nvPr/>
        </p:nvSpPr>
        <p:spPr>
          <a:xfrm>
            <a:off x="7148815" y="2614123"/>
            <a:ext cx="1265029" cy="148059"/>
          </a:xfrm>
          <a:prstGeom prst="rect">
            <a:avLst/>
          </a:prstGeom>
          <a:noFill/>
          <a:ln/>
        </p:spPr>
        <p:txBody>
          <a:bodyPr wrap="none" lIns="0" tIns="0" rIns="0" bIns="0" rtlCol="0" anchor="t"/>
          <a:lstStyle/>
          <a:p>
            <a:pPr algn="ctr" indent="0" marL="0">
              <a:lnSpc>
                <a:spcPts val="1063"/>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1,000 cursos + rutas.</a:t>
            </a:r>
            <a:endParaRPr lang="en-US" sz="800" dirty="0"/>
          </a:p>
        </p:txBody>
      </p:sp>
      <p:sp>
        <p:nvSpPr>
          <p:cNvPr id="33" name="Text 29"/>
          <p:cNvSpPr/>
          <p:nvPr/>
        </p:nvSpPr>
        <p:spPr>
          <a:xfrm>
            <a:off x="346472" y="3271241"/>
            <a:ext cx="2032397" cy="1485900"/>
          </a:xfrm>
          <a:prstGeom prst="roundRect">
            <a:avLst>
              <a:gd name="adj" fmla="val 10256"/>
            </a:avLst>
          </a:prstGeom>
          <a:solidFill>
            <a:srgbClr val="2D3250">
              <a:alpha val="24000"/>
            </a:srgbClr>
          </a:solidFill>
          <a:ln w="7144">
            <a:solidFill>
              <a:srgbClr val="FFFFFF"/>
            </a:solidFill>
            <a:prstDash val="solid"/>
          </a:ln>
        </p:spPr>
        <p:txBody>
          <a:bodyPr wrap="square" rtlCol="0" anchor="ctr"/>
          <a:lstStyle/>
          <a:p>
            <a:pPr indent="0" marL="0">
              <a:buNone/>
            </a:pPr>
            <a:endParaRPr lang="en-US" dirty="0"/>
          </a:p>
        </p:txBody>
      </p:sp>
      <p:sp>
        <p:nvSpPr>
          <p:cNvPr id="34" name="Text 30"/>
          <p:cNvSpPr/>
          <p:nvPr/>
        </p:nvSpPr>
        <p:spPr>
          <a:xfrm>
            <a:off x="2052221" y="3374826"/>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05</a:t>
            </a:r>
            <a:endParaRPr lang="en-US" sz="800" dirty="0"/>
          </a:p>
        </p:txBody>
      </p:sp>
      <p:sp>
        <p:nvSpPr>
          <p:cNvPr id="35" name="Text 31"/>
          <p:cNvSpPr/>
          <p:nvPr/>
        </p:nvSpPr>
        <p:spPr>
          <a:xfrm>
            <a:off x="1148358" y="3446263"/>
            <a:ext cx="428625" cy="428625"/>
          </a:xfrm>
          <a:prstGeom prst="roundRect">
            <a:avLst>
              <a:gd name="adj" fmla="val 31111"/>
            </a:avLst>
          </a:prstGeom>
          <a:solidFill>
            <a:srgbClr val="22D3EE">
              <a:alpha val="12000"/>
            </a:srgbClr>
          </a:solidFill>
          <a:ln/>
        </p:spPr>
        <p:txBody>
          <a:bodyPr wrap="square" rtlCol="0" anchor="ctr"/>
          <a:lstStyle/>
          <a:p>
            <a:pPr indent="0" marL="0">
              <a:buNone/>
            </a:pPr>
            <a:endParaRPr lang="en-US" dirty="0"/>
          </a:p>
        </p:txBody>
      </p:sp>
      <p:sp>
        <p:nvSpPr>
          <p:cNvPr id="36" name="Text 32"/>
          <p:cNvSpPr/>
          <p:nvPr/>
        </p:nvSpPr>
        <p:spPr>
          <a:xfrm>
            <a:off x="1176218" y="3474124"/>
            <a:ext cx="372904" cy="372904"/>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37" name="Text 33"/>
          <p:cNvSpPr/>
          <p:nvPr/>
        </p:nvSpPr>
        <p:spPr>
          <a:xfrm>
            <a:off x="970621" y="3974900"/>
            <a:ext cx="784098"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Market</a:t>
            </a:r>
            <a:endParaRPr lang="en-US" sz="1238" dirty="0"/>
          </a:p>
        </p:txBody>
      </p:sp>
      <p:sp>
        <p:nvSpPr>
          <p:cNvPr id="38" name="Text 34"/>
          <p:cNvSpPr/>
          <p:nvPr/>
        </p:nvSpPr>
        <p:spPr>
          <a:xfrm>
            <a:off x="651305" y="4190552"/>
            <a:ext cx="1422620" cy="148059"/>
          </a:xfrm>
          <a:prstGeom prst="rect">
            <a:avLst/>
          </a:prstGeom>
          <a:noFill/>
          <a:ln/>
        </p:spPr>
        <p:txBody>
          <a:bodyPr wrap="square" lIns="0" tIns="0" rIns="0" bIns="0" rtlCol="0" anchor="t"/>
          <a:lstStyle/>
          <a:p>
            <a:pPr algn="ctr" indent="0" marL="0">
              <a:lnSpc>
                <a:spcPts val="1063"/>
              </a:lnSpc>
              <a:buNone/>
            </a:pPr>
            <a:r>
              <a:rPr lang="en-US" sz="788" dirty="0">
                <a:solidFill>
                  <a:srgbClr val="94A3B8"/>
                </a:solidFill>
                <a:latin typeface="Liberation Sans Narrow" pitchFamily="34" charset="0"/>
                <a:ea typeface="Liberation Sans Narrow" pitchFamily="34" charset="-122"/>
                <a:cs typeface="Liberation Sans Narrow" pitchFamily="34" charset="-120"/>
              </a:rPr>
              <a:t>Créditos 100% redimibles.</a:t>
            </a:r>
            <a:endParaRPr lang="en-US" sz="788" dirty="0"/>
          </a:p>
        </p:txBody>
      </p:sp>
      <p:sp>
        <p:nvSpPr>
          <p:cNvPr id="39" name="Text 35"/>
          <p:cNvSpPr/>
          <p:nvPr/>
        </p:nvSpPr>
        <p:spPr>
          <a:xfrm>
            <a:off x="2486025" y="3287868"/>
            <a:ext cx="2032397" cy="1485900"/>
          </a:xfrm>
          <a:prstGeom prst="roundRect">
            <a:avLst>
              <a:gd name="adj" fmla="val 10256"/>
            </a:avLst>
          </a:prstGeom>
          <a:solidFill>
            <a:srgbClr val="2D3250">
              <a:alpha val="18000"/>
            </a:srgbClr>
          </a:solidFill>
          <a:ln w="7144">
            <a:solidFill>
              <a:srgbClr val="FFFFFF"/>
            </a:solidFill>
            <a:prstDash val="solid"/>
          </a:ln>
        </p:spPr>
        <p:txBody>
          <a:bodyPr wrap="square" rtlCol="0" anchor="ctr"/>
          <a:lstStyle/>
          <a:p>
            <a:pPr indent="0" marL="0">
              <a:buNone/>
            </a:pPr>
            <a:endParaRPr lang="en-US" dirty="0"/>
          </a:p>
        </p:txBody>
      </p:sp>
      <p:sp>
        <p:nvSpPr>
          <p:cNvPr id="40" name="Text 36"/>
          <p:cNvSpPr/>
          <p:nvPr/>
        </p:nvSpPr>
        <p:spPr>
          <a:xfrm>
            <a:off x="4191774" y="3391453"/>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Liberation Sans Narrow" pitchFamily="34" charset="0"/>
                <a:ea typeface="Liberation Sans Narrow" pitchFamily="34" charset="-122"/>
                <a:cs typeface="Liberation Sans Narrow" pitchFamily="34" charset="-120"/>
              </a:rPr>
              <a:t>06</a:t>
            </a:r>
            <a:endParaRPr lang="en-US" sz="800" dirty="0"/>
          </a:p>
        </p:txBody>
      </p:sp>
      <p:sp>
        <p:nvSpPr>
          <p:cNvPr id="41" name="Text 37"/>
          <p:cNvSpPr/>
          <p:nvPr/>
        </p:nvSpPr>
        <p:spPr>
          <a:xfrm>
            <a:off x="3287911" y="3462890"/>
            <a:ext cx="428625" cy="428625"/>
          </a:xfrm>
          <a:prstGeom prst="roundRect">
            <a:avLst>
              <a:gd name="adj" fmla="val 31111"/>
            </a:avLst>
          </a:prstGeom>
          <a:solidFill>
            <a:srgbClr val="E879F9">
              <a:alpha val="14000"/>
            </a:srgbClr>
          </a:solidFill>
          <a:ln/>
        </p:spPr>
        <p:txBody>
          <a:bodyPr wrap="square" rtlCol="0" anchor="ctr"/>
          <a:lstStyle/>
          <a:p>
            <a:pPr indent="0" marL="0">
              <a:buNone/>
            </a:pPr>
            <a:endParaRPr lang="en-US" dirty="0"/>
          </a:p>
        </p:txBody>
      </p:sp>
      <p:sp>
        <p:nvSpPr>
          <p:cNvPr id="42" name="Text 38"/>
          <p:cNvSpPr/>
          <p:nvPr/>
        </p:nvSpPr>
        <p:spPr>
          <a:xfrm>
            <a:off x="3315772" y="3490751"/>
            <a:ext cx="372904" cy="372904"/>
          </a:xfrm>
          <a:prstGeom prst="rect">
            <a:avLst/>
          </a:prstGeom>
          <a:noFill/>
          <a:ln/>
        </p:spPr>
        <p:txBody>
          <a:bodyPr wrap="none" lIns="0" tIns="0" rIns="0" bIns="0" rtlCol="0" anchor="ctr"/>
          <a:lstStyle/>
          <a:p>
            <a:pPr algn="ctr" indent="0" marL="0">
              <a:buNone/>
            </a:pPr>
            <a:r>
              <a:rPr lang="en-US" sz="2531" dirty="0">
                <a:solidFill>
                  <a:srgbClr val="E879F9"/>
                </a:solidFill>
                <a:latin typeface="Segoe UI Symbol" pitchFamily="34" charset="0"/>
                <a:ea typeface="Segoe UI Symbol" pitchFamily="34" charset="-122"/>
                <a:cs typeface="Segoe UI Symbol" pitchFamily="34" charset="-120"/>
              </a:rPr>
              <a:t>▦</a:t>
            </a:r>
            <a:endParaRPr lang="en-US" sz="2531" dirty="0"/>
          </a:p>
        </p:txBody>
      </p:sp>
      <p:sp>
        <p:nvSpPr>
          <p:cNvPr id="43" name="Text 39"/>
          <p:cNvSpPr/>
          <p:nvPr/>
        </p:nvSpPr>
        <p:spPr>
          <a:xfrm>
            <a:off x="3188862" y="3991528"/>
            <a:ext cx="626612"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Earn</a:t>
            </a:r>
            <a:endParaRPr lang="en-US" sz="1238" dirty="0"/>
          </a:p>
        </p:txBody>
      </p:sp>
      <p:sp>
        <p:nvSpPr>
          <p:cNvPr id="44" name="Text 40"/>
          <p:cNvSpPr/>
          <p:nvPr/>
        </p:nvSpPr>
        <p:spPr>
          <a:xfrm>
            <a:off x="2841036" y="4207180"/>
            <a:ext cx="1322375" cy="148059"/>
          </a:xfrm>
          <a:prstGeom prst="rect">
            <a:avLst/>
          </a:prstGeom>
          <a:noFill/>
          <a:ln/>
        </p:spPr>
        <p:txBody>
          <a:bodyPr wrap="none" lIns="0" tIns="0" rIns="0" bIns="0" rtlCol="0" anchor="t"/>
          <a:lstStyle/>
          <a:p>
            <a:pPr algn="ctr" indent="0" marL="0">
              <a:lnSpc>
                <a:spcPts val="1063"/>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Matriz 2×6 + bono $10.</a:t>
            </a:r>
            <a:endParaRPr lang="en-US" sz="800" dirty="0"/>
          </a:p>
        </p:txBody>
      </p:sp>
      <p:pic>
        <p:nvPicPr>
          <p:cNvPr id="45" name="Image 2" descr="preencoded.png">    </p:cNvPr>
          <p:cNvPicPr>
            <a:picLocks noChangeAspect="1"/>
          </p:cNvPicPr>
          <p:nvPr/>
        </p:nvPicPr>
        <p:blipFill>
          <a:blip r:embed="rId3">
            <a:alphaModFix amt="33000"/>
          </a:blip>
          <a:stretch>
            <a:fillRect/>
          </a:stretch>
        </p:blipFill>
        <p:spPr>
          <a:xfrm>
            <a:off x="4622006" y="3303284"/>
            <a:ext cx="2039541" cy="1493044"/>
          </a:xfrm>
          <a:prstGeom prst="rect">
            <a:avLst/>
          </a:prstGeom>
        </p:spPr>
      </p:pic>
      <p:sp>
        <p:nvSpPr>
          <p:cNvPr id="46" name="Text 41"/>
          <p:cNvSpPr/>
          <p:nvPr/>
        </p:nvSpPr>
        <p:spPr>
          <a:xfrm>
            <a:off x="4625578" y="3306856"/>
            <a:ext cx="2032397" cy="1485900"/>
          </a:xfrm>
          <a:prstGeom prst="roundRect">
            <a:avLst>
              <a:gd name="adj" fmla="val 10256"/>
            </a:avLst>
          </a:prstGeom>
          <a:noFill/>
          <a:ln w="7144">
            <a:solidFill>
              <a:srgbClr val="E879F9"/>
            </a:solidFill>
            <a:prstDash val="solid"/>
          </a:ln>
        </p:spPr>
        <p:txBody>
          <a:bodyPr wrap="square" rtlCol="0" anchor="ctr"/>
          <a:lstStyle/>
          <a:p>
            <a:pPr indent="0" marL="0">
              <a:buNone/>
            </a:pPr>
            <a:endParaRPr lang="en-US" dirty="0"/>
          </a:p>
        </p:txBody>
      </p:sp>
      <p:sp>
        <p:nvSpPr>
          <p:cNvPr id="47" name="Text 42"/>
          <p:cNvSpPr/>
          <p:nvPr/>
        </p:nvSpPr>
        <p:spPr>
          <a:xfrm>
            <a:off x="4729962" y="3400582"/>
            <a:ext cx="364184" cy="184023"/>
          </a:xfrm>
          <a:prstGeom prst="roundRect">
            <a:avLst>
              <a:gd name="adj" fmla="val 31056"/>
            </a:avLst>
          </a:prstGeom>
          <a:solidFill>
            <a:srgbClr val="E879F9">
              <a:alpha val="18000"/>
            </a:srgbClr>
          </a:solidFill>
          <a:ln w="7144">
            <a:solidFill>
              <a:srgbClr val="E879F9"/>
            </a:solidFill>
            <a:prstDash val="solid"/>
          </a:ln>
        </p:spPr>
        <p:txBody>
          <a:bodyPr wrap="square" rtlCol="0" anchor="ctr"/>
          <a:lstStyle/>
          <a:p>
            <a:pPr indent="0" marL="0">
              <a:buNone/>
            </a:pPr>
            <a:endParaRPr lang="en-US" dirty="0"/>
          </a:p>
        </p:txBody>
      </p:sp>
      <p:sp>
        <p:nvSpPr>
          <p:cNvPr id="48" name="Text 43"/>
          <p:cNvSpPr/>
          <p:nvPr/>
        </p:nvSpPr>
        <p:spPr>
          <a:xfrm>
            <a:off x="4743450" y="3410440"/>
            <a:ext cx="337207" cy="164306"/>
          </a:xfrm>
          <a:prstGeom prst="rect">
            <a:avLst/>
          </a:prstGeom>
          <a:noFill/>
          <a:ln/>
        </p:spPr>
        <p:txBody>
          <a:bodyPr wrap="none" lIns="0" tIns="0" rIns="0" bIns="0" rtlCol="0" anchor="ctr"/>
          <a:lstStyle/>
          <a:p>
            <a:pPr algn="ctr" indent="0" marL="0">
              <a:lnSpc>
                <a:spcPts val="844"/>
              </a:lnSpc>
              <a:buNone/>
            </a:pPr>
            <a:r>
              <a:rPr lang="en-US" sz="800" b="1" spc="90" kern="0" dirty="0">
                <a:solidFill>
                  <a:srgbClr val="E879F9"/>
                </a:solidFill>
                <a:latin typeface="Carlito" pitchFamily="34" charset="0"/>
                <a:ea typeface="Carlito" pitchFamily="34" charset="-122"/>
                <a:cs typeface="Carlito" pitchFamily="34" charset="-120"/>
              </a:rPr>
              <a:t>New</a:t>
            </a:r>
            <a:endParaRPr lang="en-US" sz="800" dirty="0"/>
          </a:p>
        </p:txBody>
      </p:sp>
      <p:sp>
        <p:nvSpPr>
          <p:cNvPr id="49" name="Text 44"/>
          <p:cNvSpPr/>
          <p:nvPr/>
        </p:nvSpPr>
        <p:spPr>
          <a:xfrm>
            <a:off x="6331327" y="3410440"/>
            <a:ext cx="208776"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E879F9">
                    <a:alpha val="90000"/>
                  </a:srgbClr>
                </a:solidFill>
                <a:latin typeface="Liberation Sans Narrow" pitchFamily="34" charset="0"/>
                <a:ea typeface="Liberation Sans Narrow" pitchFamily="34" charset="-122"/>
                <a:cs typeface="Liberation Sans Narrow" pitchFamily="34" charset="-120"/>
              </a:rPr>
              <a:t>07</a:t>
            </a:r>
            <a:endParaRPr lang="en-US" sz="800" dirty="0"/>
          </a:p>
        </p:txBody>
      </p:sp>
      <p:sp>
        <p:nvSpPr>
          <p:cNvPr id="50" name="Text 45"/>
          <p:cNvSpPr/>
          <p:nvPr/>
        </p:nvSpPr>
        <p:spPr>
          <a:xfrm>
            <a:off x="5427464" y="3481877"/>
            <a:ext cx="428625" cy="428625"/>
          </a:xfrm>
          <a:prstGeom prst="roundRect">
            <a:avLst>
              <a:gd name="adj" fmla="val 31111"/>
            </a:avLst>
          </a:prstGeom>
          <a:solidFill>
            <a:srgbClr val="E879F9">
              <a:alpha val="14000"/>
            </a:srgbClr>
          </a:solidFill>
          <a:ln/>
        </p:spPr>
        <p:txBody>
          <a:bodyPr wrap="square" rtlCol="0" anchor="ctr"/>
          <a:lstStyle/>
          <a:p>
            <a:pPr indent="0" marL="0">
              <a:buNone/>
            </a:pPr>
            <a:endParaRPr lang="en-US" dirty="0"/>
          </a:p>
        </p:txBody>
      </p:sp>
      <p:sp>
        <p:nvSpPr>
          <p:cNvPr id="51" name="Text 46"/>
          <p:cNvSpPr/>
          <p:nvPr/>
        </p:nvSpPr>
        <p:spPr>
          <a:xfrm>
            <a:off x="5455325" y="3509738"/>
            <a:ext cx="372904" cy="372904"/>
          </a:xfrm>
          <a:prstGeom prst="rect">
            <a:avLst/>
          </a:prstGeom>
          <a:noFill/>
          <a:ln/>
        </p:spPr>
        <p:txBody>
          <a:bodyPr wrap="none" lIns="0" tIns="0" rIns="0" bIns="0" rtlCol="0" anchor="ctr"/>
          <a:lstStyle/>
          <a:p>
            <a:pPr algn="ctr" indent="0" marL="0">
              <a:buNone/>
            </a:pPr>
            <a:r>
              <a:rPr lang="en-US" sz="2531" dirty="0">
                <a:solidFill>
                  <a:srgbClr val="E879F9"/>
                </a:solidFill>
                <a:latin typeface="Segoe UI Symbol" pitchFamily="34" charset="0"/>
                <a:ea typeface="Segoe UI Symbol" pitchFamily="34" charset="-122"/>
                <a:cs typeface="Segoe UI Symbol" pitchFamily="34" charset="-120"/>
              </a:rPr>
              <a:t>✦</a:t>
            </a:r>
            <a:endParaRPr lang="en-US" sz="2531" dirty="0"/>
          </a:p>
        </p:txBody>
      </p:sp>
      <p:sp>
        <p:nvSpPr>
          <p:cNvPr id="52" name="Text 47"/>
          <p:cNvSpPr/>
          <p:nvPr/>
        </p:nvSpPr>
        <p:spPr>
          <a:xfrm>
            <a:off x="5033333" y="4010515"/>
            <a:ext cx="1216887" cy="186613"/>
          </a:xfrm>
          <a:prstGeom prst="rect">
            <a:avLst/>
          </a:prstGeom>
          <a:noFill/>
          <a:ln/>
        </p:spPr>
        <p:txBody>
          <a:bodyPr wrap="none" lIns="0" tIns="0" rIns="0" bIns="0" rtlCol="0" anchor="t"/>
          <a:lstStyle/>
          <a:p>
            <a:pPr algn="ctr" indent="0" marL="0">
              <a:lnSpc>
                <a:spcPts val="1361"/>
              </a:lnSpc>
              <a:buNone/>
            </a:pPr>
            <a:r>
              <a:rPr lang="en-US" sz="1238" b="1" spc="-12" kern="0" dirty="0">
                <a:solidFill>
                  <a:srgbClr val="FFFFFF"/>
                </a:solidFill>
                <a:latin typeface="Carlito" pitchFamily="34" charset="0"/>
                <a:ea typeface="Carlito" pitchFamily="34" charset="-122"/>
                <a:cs typeface="Carlito" pitchFamily="34" charset="-120"/>
              </a:rPr>
              <a:t>AI Pro Army</a:t>
            </a:r>
            <a:endParaRPr lang="en-US" sz="1238" dirty="0"/>
          </a:p>
        </p:txBody>
      </p:sp>
      <p:sp>
        <p:nvSpPr>
          <p:cNvPr id="53" name="Text 48"/>
          <p:cNvSpPr/>
          <p:nvPr/>
        </p:nvSpPr>
        <p:spPr>
          <a:xfrm>
            <a:off x="5067748" y="4226167"/>
            <a:ext cx="1147945" cy="148059"/>
          </a:xfrm>
          <a:prstGeom prst="rect">
            <a:avLst/>
          </a:prstGeom>
          <a:noFill/>
          <a:ln/>
        </p:spPr>
        <p:txBody>
          <a:bodyPr wrap="none" lIns="0" tIns="0" rIns="0" bIns="0" rtlCol="0" anchor="t"/>
          <a:lstStyle/>
          <a:p>
            <a:pPr algn="ctr" indent="0" marL="0">
              <a:lnSpc>
                <a:spcPts val="1063"/>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22 agentes IA 24/7.</a:t>
            </a:r>
            <a:endParaRPr lang="en-US" sz="800" dirty="0"/>
          </a:p>
        </p:txBody>
      </p:sp>
      <p:pic>
        <p:nvPicPr>
          <p:cNvPr id="54" name="Image 3" descr="preencoded.png">    </p:cNvPr>
          <p:cNvPicPr>
            <a:picLocks noChangeAspect="1"/>
          </p:cNvPicPr>
          <p:nvPr/>
        </p:nvPicPr>
        <p:blipFill>
          <a:blip r:embed="rId4">
            <a:alphaModFix amt="12000"/>
          </a:blip>
          <a:stretch>
            <a:fillRect/>
          </a:stretch>
        </p:blipFill>
        <p:spPr>
          <a:xfrm>
            <a:off x="6761559" y="3324525"/>
            <a:ext cx="2039541" cy="1493044"/>
          </a:xfrm>
          <a:prstGeom prst="rect">
            <a:avLst/>
          </a:prstGeom>
        </p:spPr>
      </p:pic>
      <p:sp>
        <p:nvSpPr>
          <p:cNvPr id="55" name="Text 49"/>
          <p:cNvSpPr/>
          <p:nvPr/>
        </p:nvSpPr>
        <p:spPr>
          <a:xfrm>
            <a:off x="6765131" y="3328097"/>
            <a:ext cx="2032397" cy="1485900"/>
          </a:xfrm>
          <a:prstGeom prst="roundRect">
            <a:avLst>
              <a:gd name="adj" fmla="val 10256"/>
            </a:avLst>
          </a:prstGeom>
          <a:noFill/>
          <a:ln w="7144">
            <a:solidFill>
              <a:srgbClr val="FBBF24"/>
            </a:solidFill>
            <a:prstDash val="solid"/>
          </a:ln>
          <a:effectLst>
            <a:outerShdw sx="100000" sy="100000" kx="0" ky="0" algn="bl" rotWithShape="0" blurRad="266700" dist="50800" dir="16200000">
              <a:srgbClr val="FBBF24">
                <a:alpha val="18000"/>
              </a:srgbClr>
            </a:outerShdw>
          </a:effectLst>
        </p:spPr>
        <p:txBody>
          <a:bodyPr wrap="square" rtlCol="0" anchor="ctr"/>
          <a:lstStyle/>
          <a:p>
            <a:pPr indent="0" marL="0">
              <a:buNone/>
            </a:pPr>
            <a:endParaRPr lang="en-US" dirty="0"/>
          </a:p>
        </p:txBody>
      </p:sp>
      <p:sp>
        <p:nvSpPr>
          <p:cNvPr id="56" name="Text 50"/>
          <p:cNvSpPr/>
          <p:nvPr/>
        </p:nvSpPr>
        <p:spPr>
          <a:xfrm>
            <a:off x="8575179" y="3431681"/>
            <a:ext cx="104477" cy="164592"/>
          </a:xfrm>
          <a:prstGeom prst="rect">
            <a:avLst/>
          </a:prstGeom>
          <a:noFill/>
          <a:ln/>
        </p:spPr>
        <p:txBody>
          <a:bodyPr wrap="none" lIns="0" tIns="0" rIns="0" bIns="0" rtlCol="0" anchor="t"/>
          <a:lstStyle/>
          <a:p>
            <a:pPr algn="ctr" indent="0" marL="0">
              <a:lnSpc>
                <a:spcPts val="1097"/>
              </a:lnSpc>
              <a:buNone/>
            </a:pPr>
            <a:r>
              <a:rPr lang="en-US" sz="800" b="1" spc="73" kern="0" dirty="0">
                <a:solidFill>
                  <a:srgbClr val="FBBF24">
                    <a:alpha val="90000"/>
                  </a:srgbClr>
                </a:solidFill>
                <a:latin typeface="Courier New" pitchFamily="34" charset="0"/>
                <a:ea typeface="Courier New" pitchFamily="34" charset="-122"/>
                <a:cs typeface="Courier New" pitchFamily="34" charset="-120"/>
              </a:rPr>
              <a:t>∞</a:t>
            </a:r>
            <a:endParaRPr lang="en-US" sz="800" dirty="0"/>
          </a:p>
        </p:txBody>
      </p:sp>
      <p:sp>
        <p:nvSpPr>
          <p:cNvPr id="57" name="Text 51"/>
          <p:cNvSpPr/>
          <p:nvPr/>
        </p:nvSpPr>
        <p:spPr>
          <a:xfrm>
            <a:off x="7567017" y="3503119"/>
            <a:ext cx="428625" cy="428625"/>
          </a:xfrm>
          <a:prstGeom prst="roundRect">
            <a:avLst>
              <a:gd name="adj" fmla="val 31111"/>
            </a:avLst>
          </a:prstGeom>
          <a:solidFill>
            <a:srgbClr val="FBBF24">
              <a:alpha val="14000"/>
            </a:srgbClr>
          </a:solidFill>
          <a:ln/>
        </p:spPr>
        <p:txBody>
          <a:bodyPr wrap="square" rtlCol="0" anchor="ctr"/>
          <a:lstStyle/>
          <a:p>
            <a:pPr indent="0" marL="0">
              <a:buNone/>
            </a:pPr>
            <a:endParaRPr lang="en-US" dirty="0"/>
          </a:p>
        </p:txBody>
      </p:sp>
      <p:sp>
        <p:nvSpPr>
          <p:cNvPr id="58" name="Text 52"/>
          <p:cNvSpPr/>
          <p:nvPr/>
        </p:nvSpPr>
        <p:spPr>
          <a:xfrm>
            <a:off x="7574161" y="3510262"/>
            <a:ext cx="414338" cy="414338"/>
          </a:xfrm>
          <a:prstGeom prst="rect">
            <a:avLst/>
          </a:prstGeom>
          <a:noFill/>
          <a:ln/>
        </p:spPr>
        <p:txBody>
          <a:bodyPr wrap="none" lIns="0" tIns="0" rIns="0" bIns="0" rtlCol="0" anchor="ctr"/>
          <a:lstStyle/>
          <a:p>
            <a:pPr algn="ctr" indent="0" marL="0">
              <a:buNone/>
            </a:pPr>
            <a:r>
              <a:rPr lang="en-US" sz="2813" dirty="0">
                <a:solidFill>
                  <a:srgbClr val="FBBF24"/>
                </a:solidFill>
                <a:latin typeface="Segoe UI Symbol" pitchFamily="34" charset="0"/>
                <a:ea typeface="Segoe UI Symbol" pitchFamily="34" charset="-122"/>
                <a:cs typeface="Segoe UI Symbol" pitchFamily="34" charset="-120"/>
              </a:rPr>
              <a:t>↻</a:t>
            </a:r>
            <a:endParaRPr lang="en-US" sz="2813" dirty="0"/>
          </a:p>
        </p:txBody>
      </p:sp>
      <p:sp>
        <p:nvSpPr>
          <p:cNvPr id="59" name="Text 53"/>
          <p:cNvSpPr/>
          <p:nvPr/>
        </p:nvSpPr>
        <p:spPr>
          <a:xfrm>
            <a:off x="7140050" y="4031756"/>
            <a:ext cx="1282559" cy="169736"/>
          </a:xfrm>
          <a:prstGeom prst="rect">
            <a:avLst/>
          </a:prstGeom>
          <a:noFill/>
          <a:ln/>
        </p:spPr>
        <p:txBody>
          <a:bodyPr wrap="none" lIns="0" tIns="0" rIns="0" bIns="0" rtlCol="0" anchor="t"/>
          <a:lstStyle/>
          <a:p>
            <a:pPr algn="ctr" indent="0" marL="0">
              <a:lnSpc>
                <a:spcPts val="1238"/>
              </a:lnSpc>
              <a:buNone/>
            </a:pPr>
            <a:r>
              <a:rPr lang="en-US" sz="1125" b="1" spc="-11" kern="0" dirty="0">
                <a:solidFill>
                  <a:srgbClr val="FBBF24"/>
                </a:solidFill>
                <a:latin typeface="Carlito" pitchFamily="34" charset="0"/>
                <a:ea typeface="Carlito" pitchFamily="34" charset="-122"/>
                <a:cs typeface="Carlito" pitchFamily="34" charset="-120"/>
              </a:rPr>
              <a:t>Ciclo Virtuoso</a:t>
            </a:r>
            <a:endParaRPr lang="en-US" sz="1125" dirty="0"/>
          </a:p>
        </p:txBody>
      </p:sp>
      <p:sp>
        <p:nvSpPr>
          <p:cNvPr id="60" name="Text 54"/>
          <p:cNvSpPr/>
          <p:nvPr/>
        </p:nvSpPr>
        <p:spPr>
          <a:xfrm>
            <a:off x="6995517" y="4231781"/>
            <a:ext cx="1571625" cy="296119"/>
          </a:xfrm>
          <a:prstGeom prst="rect">
            <a:avLst/>
          </a:prstGeom>
          <a:noFill/>
          <a:ln/>
        </p:spPr>
        <p:txBody>
          <a:bodyPr wrap="square" lIns="0" tIns="0" rIns="0" bIns="0" rtlCol="0" anchor="t"/>
          <a:lstStyle/>
          <a:p>
            <a:pPr algn="ctr" indent="0" marL="0">
              <a:lnSpc>
                <a:spcPts val="1063"/>
              </a:lnSpc>
              <a:buNone/>
            </a:pPr>
            <a:r>
              <a:rPr lang="en-US" sz="800" dirty="0">
                <a:solidFill>
                  <a:srgbClr val="CBD5E1"/>
                </a:solidFill>
                <a:latin typeface="Carlito" pitchFamily="34" charset="0"/>
                <a:ea typeface="Carlito" pitchFamily="34" charset="-122"/>
                <a:cs typeface="Carlito" pitchFamily="34" charset="-120"/>
              </a:rPr>
              <a:t>Cada módulo alimenta al siguiente.</a:t>
            </a:r>
            <a:endParaRPr lang="en-US" sz="800" dirty="0"/>
          </a:p>
        </p:txBody>
      </p:sp>
      <p:pic>
        <p:nvPicPr>
          <p:cNvPr id="61"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57175"/>
            <a:ext cx="228600" cy="228600"/>
          </a:xfrm>
          <a:prstGeom prst="rect">
            <a:avLst/>
          </a:prstGeom>
        </p:spPr>
      </p:pic>
      <p:sp>
        <p:nvSpPr>
          <p:cNvPr id="62" name="Text 55"/>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63" name="Text 56"/>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LA INTEGRACIÓN ES LA INNOVACIÓN</a:t>
            </a:r>
            <a:endParaRPr lang="en-US" sz="800" dirty="0"/>
          </a:p>
        </p:txBody>
      </p:sp>
      <p:sp>
        <p:nvSpPr>
          <p:cNvPr id="64" name="Text 57"/>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03 / 16</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392049" y="598703"/>
            <a:ext cx="1281142" cy="293494"/>
          </a:xfrm>
          <a:prstGeom prst="roundRect">
            <a:avLst>
              <a:gd name="adj" fmla="val 32454"/>
            </a:avLst>
          </a:prstGeom>
          <a:solidFill>
            <a:srgbClr val="22D3EE">
              <a:alpha val="12000"/>
            </a:srgbClr>
          </a:solidFill>
          <a:ln w="7144">
            <a:solidFill>
              <a:srgbClr val="22D3EE"/>
            </a:solidFill>
            <a:prstDash val="solid"/>
          </a:ln>
        </p:spPr>
        <p:txBody>
          <a:bodyPr wrap="square" rtlCol="0" anchor="ctr"/>
          <a:lstStyle/>
          <a:p>
            <a:pPr indent="0" marL="0">
              <a:buNone/>
            </a:pPr>
            <a:endParaRPr lang="en-US" dirty="0"/>
          </a:p>
        </p:txBody>
      </p:sp>
      <p:sp>
        <p:nvSpPr>
          <p:cNvPr id="5" name="Text 1"/>
          <p:cNvSpPr/>
          <p:nvPr/>
        </p:nvSpPr>
        <p:spPr>
          <a:xfrm>
            <a:off x="722090" y="690086"/>
            <a:ext cx="806797"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22D3EE"/>
                </a:solidFill>
                <a:latin typeface="Liberation Sans Narrow" pitchFamily="34" charset="0"/>
                <a:ea typeface="Liberation Sans Narrow" pitchFamily="34" charset="-122"/>
                <a:cs typeface="Liberation Sans Narrow" pitchFamily="34" charset="-120"/>
              </a:rPr>
              <a:t>MARKET · 04</a:t>
            </a:r>
            <a:endParaRPr lang="en-US" sz="800" dirty="0"/>
          </a:p>
        </p:txBody>
      </p:sp>
      <p:sp>
        <p:nvSpPr>
          <p:cNvPr id="6" name="Text 2"/>
          <p:cNvSpPr/>
          <p:nvPr/>
        </p:nvSpPr>
        <p:spPr>
          <a:xfrm>
            <a:off x="536353" y="688300"/>
            <a:ext cx="114300" cy="114300"/>
          </a:xfrm>
          <a:prstGeom prst="rect">
            <a:avLst/>
          </a:prstGeom>
          <a:noFill/>
          <a:ln/>
        </p:spPr>
        <p:txBody>
          <a:bodyPr wrap="none" lIns="0" tIns="0" rIns="0" bIns="0" rtlCol="0" anchor="ctr"/>
          <a:lstStyle/>
          <a:p>
            <a:pPr algn="ctr" indent="0" marL="0">
              <a:buNone/>
            </a:pPr>
            <a:r>
              <a:rPr lang="en-US" sz="1125" dirty="0">
                <a:solidFill>
                  <a:srgbClr val="22D3EE"/>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400050" y="905685"/>
            <a:ext cx="8636000" cy="437358"/>
          </a:xfrm>
          <a:prstGeom prst="rect">
            <a:avLst/>
          </a:prstGeom>
          <a:noFill/>
          <a:ln/>
        </p:spPr>
        <p:txBody>
          <a:bodyPr wrap="square" lIns="0" tIns="0" rIns="0" bIns="0" rtlCol="0" anchor="t"/>
          <a:lstStyle/>
          <a:p>
            <a:pPr algn="l" indent="0" marL="0">
              <a:lnSpc>
                <a:spcPts val="3189"/>
              </a:lnSpc>
              <a:buNone/>
            </a:pPr>
            <a:r>
              <a:rPr lang="en-US" sz="3038" b="1" spc="-61" kern="0" dirty="0">
                <a:solidFill>
                  <a:srgbClr val="FFFFFF"/>
                </a:solidFill>
                <a:latin typeface="Carlito" pitchFamily="34" charset="0"/>
                <a:ea typeface="Carlito" pitchFamily="34" charset="-122"/>
                <a:cs typeface="Carlito" pitchFamily="34" charset="-120"/>
              </a:rPr>
              <a:t>Tu dinero se convierte en </a:t>
            </a:r>
            <a:pPr algn="l" indent="0" marL="0">
              <a:lnSpc>
                <a:spcPts val="3189"/>
              </a:lnSpc>
              <a:buNone/>
            </a:pPr>
            <a:r>
              <a:rPr lang="en-US" sz="3038" b="1" spc="-61" kern="0" dirty="0">
                <a:solidFill>
                  <a:srgbClr val="FBBF24"/>
                </a:solidFill>
                <a:latin typeface="Carlito" pitchFamily="34" charset="0"/>
                <a:ea typeface="Carlito" pitchFamily="34" charset="-122"/>
                <a:cs typeface="Carlito" pitchFamily="34" charset="-120"/>
              </a:rPr>
              <a:t>productos.</a:t>
            </a:r>
            <a:endParaRPr lang="en-US" sz="3038" dirty="0"/>
          </a:p>
        </p:txBody>
      </p:sp>
      <p:sp>
        <p:nvSpPr>
          <p:cNvPr id="8" name="Text 4"/>
          <p:cNvSpPr/>
          <p:nvPr/>
        </p:nvSpPr>
        <p:spPr>
          <a:xfrm>
            <a:off x="414909" y="1427232"/>
            <a:ext cx="8636000" cy="231458"/>
          </a:xfrm>
          <a:prstGeom prst="rect">
            <a:avLst/>
          </a:prstGeom>
          <a:noFill/>
          <a:ln/>
        </p:spPr>
        <p:txBody>
          <a:bodyPr wrap="square" lIns="0" tIns="0" rIns="0" bIns="0" rtlCol="0" anchor="t"/>
          <a:lstStyle/>
          <a:p>
            <a:pPr algn="l" indent="0" marL="0">
              <a:lnSpc>
                <a:spcPts val="1688"/>
              </a:lnSpc>
              <a:buNone/>
            </a:pPr>
            <a:r>
              <a:rPr lang="en-US" sz="1125" dirty="0">
                <a:solidFill>
                  <a:srgbClr val="94A3B8"/>
                </a:solidFill>
                <a:latin typeface="Carlito" pitchFamily="34" charset="0"/>
                <a:ea typeface="Carlito" pitchFamily="34" charset="-122"/>
                <a:cs typeface="Carlito" pitchFamily="34" charset="-120"/>
              </a:rPr>
              <a:t>Créditos 100% redimibles en el Marketplace.</a:t>
            </a:r>
            <a:endParaRPr lang="en-US" sz="1125" dirty="0"/>
          </a:p>
        </p:txBody>
      </p:sp>
      <p:sp>
        <p:nvSpPr>
          <p:cNvPr id="9" name="Text 5"/>
          <p:cNvSpPr/>
          <p:nvPr/>
        </p:nvSpPr>
        <p:spPr>
          <a:xfrm>
            <a:off x="403622" y="1671086"/>
            <a:ext cx="1993106" cy="1993106"/>
          </a:xfrm>
          <a:prstGeom prst="roundRect">
            <a:avLst>
              <a:gd name="adj" fmla="val 9558"/>
            </a:avLst>
          </a:prstGeom>
          <a:solidFill>
            <a:srgbClr val="2D3250">
              <a:alpha val="36000"/>
            </a:srgbClr>
          </a:solidFill>
          <a:ln w="7144">
            <a:solidFill>
              <a:srgbClr val="22D3EE"/>
            </a:solidFill>
            <a:prstDash val="solid"/>
          </a:ln>
          <a:effectLst>
            <a:outerShdw sx="100000" sy="100000" kx="0" ky="0" algn="bl" rotWithShape="0" blurRad="266700" dist="50800" dir="16200000">
              <a:srgbClr val="22D3EE">
                <a:alpha val="18000"/>
              </a:srgbClr>
            </a:outerShdw>
          </a:effectLst>
        </p:spPr>
        <p:txBody>
          <a:bodyPr wrap="square" rtlCol="0" anchor="ctr"/>
          <a:lstStyle/>
          <a:p>
            <a:pPr indent="0" marL="0">
              <a:buNone/>
            </a:pPr>
            <a:endParaRPr lang="en-US" dirty="0"/>
          </a:p>
        </p:txBody>
      </p:sp>
      <p:sp>
        <p:nvSpPr>
          <p:cNvPr id="10" name="Text 6"/>
          <p:cNvSpPr/>
          <p:nvPr/>
        </p:nvSpPr>
        <p:spPr>
          <a:xfrm>
            <a:off x="550069" y="1860395"/>
            <a:ext cx="1700213" cy="729806"/>
          </a:xfrm>
          <a:prstGeom prst="rect">
            <a:avLst/>
          </a:prstGeom>
          <a:noFill/>
          <a:ln/>
        </p:spPr>
        <p:txBody>
          <a:bodyPr wrap="none" lIns="0" tIns="0" rIns="0" bIns="0" rtlCol="0" anchor="t">
            <a:normAutofit/>
          </a:bodyPr>
          <a:lstStyle/>
          <a:p>
            <a:pPr algn="ctr" indent="0" marL="0">
              <a:lnSpc>
                <a:spcPts val="5400"/>
              </a:lnSpc>
              <a:buNone/>
            </a:pPr>
            <a:r>
              <a:rPr lang="en-US" sz="5400" b="1" spc="-270" kern="0" dirty="0">
                <a:solidFill>
                  <a:srgbClr val="22D3EE"/>
                </a:solidFill>
                <a:latin typeface="Courier New" pitchFamily="34" charset="0"/>
                <a:ea typeface="Courier New" pitchFamily="34" charset="-122"/>
                <a:cs typeface="Courier New" pitchFamily="34" charset="-120"/>
              </a:rPr>
              <a:t>∞</a:t>
            </a:r>
            <a:endParaRPr lang="en-US" sz="5400" dirty="0"/>
          </a:p>
        </p:txBody>
      </p:sp>
      <p:sp>
        <p:nvSpPr>
          <p:cNvPr id="11" name="Text 7"/>
          <p:cNvSpPr/>
          <p:nvPr/>
        </p:nvSpPr>
        <p:spPr>
          <a:xfrm>
            <a:off x="550069" y="2617633"/>
            <a:ext cx="1700213" cy="164592"/>
          </a:xfrm>
          <a:prstGeom prst="rect">
            <a:avLst/>
          </a:prstGeom>
          <a:noFill/>
          <a:ln/>
        </p:spPr>
        <p:txBody>
          <a:bodyPr wrap="none" lIns="0" tIns="0" rIns="0" bIns="0" rtlCol="0" anchor="t"/>
          <a:lstStyle/>
          <a:p>
            <a:pPr algn="ctr" indent="0" marL="0">
              <a:lnSpc>
                <a:spcPts val="1097"/>
              </a:lnSpc>
              <a:buNone/>
            </a:pPr>
            <a:r>
              <a:rPr lang="en-US" sz="800" b="1" spc="132" kern="0" dirty="0">
                <a:solidFill>
                  <a:srgbClr val="94A3B8"/>
                </a:solidFill>
                <a:latin typeface="Carlito" pitchFamily="34" charset="0"/>
                <a:ea typeface="Carlito" pitchFamily="34" charset="-122"/>
                <a:cs typeface="Carlito" pitchFamily="34" charset="-120"/>
              </a:rPr>
              <a:t>PRODUCTOS</a:t>
            </a:r>
            <a:endParaRPr lang="en-US" sz="800" dirty="0"/>
          </a:p>
        </p:txBody>
      </p:sp>
      <p:sp>
        <p:nvSpPr>
          <p:cNvPr id="12" name="Text 8"/>
          <p:cNvSpPr/>
          <p:nvPr/>
        </p:nvSpPr>
        <p:spPr>
          <a:xfrm>
            <a:off x="550069" y="3382795"/>
            <a:ext cx="1768221" cy="134950"/>
          </a:xfrm>
          <a:prstGeom prst="rect">
            <a:avLst/>
          </a:prstGeom>
          <a:noFill/>
          <a:ln/>
        </p:spPr>
        <p:txBody>
          <a:bodyPr wrap="square" lIns="0" tIns="0" rIns="0" bIns="0" rtlCol="0" anchor="t"/>
          <a:lstStyle/>
          <a:p>
            <a:pPr algn="ctr" indent="0" marL="0">
              <a:lnSpc>
                <a:spcPts val="1063"/>
              </a:lnSpc>
              <a:buNone/>
            </a:pPr>
            <a:r>
              <a:rPr lang="en-US" sz="788" dirty="0">
                <a:solidFill>
                  <a:srgbClr val="64748B"/>
                </a:solidFill>
                <a:latin typeface="Carlito" pitchFamily="34" charset="0"/>
                <a:ea typeface="Carlito" pitchFamily="34" charset="-122"/>
                <a:cs typeface="Carlito" pitchFamily="34" charset="-120"/>
              </a:rPr>
              <a:t>Salud, belleza, hogar, educación.</a:t>
            </a:r>
            <a:endParaRPr lang="en-US" sz="788" dirty="0"/>
          </a:p>
        </p:txBody>
      </p:sp>
      <p:sp>
        <p:nvSpPr>
          <p:cNvPr id="13" name="Text 9"/>
          <p:cNvSpPr/>
          <p:nvPr/>
        </p:nvSpPr>
        <p:spPr>
          <a:xfrm>
            <a:off x="2518172" y="1682856"/>
            <a:ext cx="1993106" cy="1993106"/>
          </a:xfrm>
          <a:prstGeom prst="roundRect">
            <a:avLst>
              <a:gd name="adj" fmla="val 9558"/>
            </a:avLst>
          </a:prstGeom>
          <a:solidFill>
            <a:srgbClr val="2D3250">
              <a:alpha val="31000"/>
            </a:srgbClr>
          </a:solidFill>
          <a:ln w="7144">
            <a:solidFill>
              <a:srgbClr val="FBBF24"/>
            </a:solidFill>
            <a:prstDash val="solid"/>
          </a:ln>
          <a:effectLst>
            <a:outerShdw sx="100000" sy="100000" kx="0" ky="0" algn="bl" rotWithShape="0" blurRad="266700" dist="50800" dir="16200000">
              <a:srgbClr val="FBBF24">
                <a:alpha val="16000"/>
              </a:srgbClr>
            </a:outerShdw>
          </a:effectLst>
        </p:spPr>
        <p:txBody>
          <a:bodyPr wrap="square" rtlCol="0" anchor="ctr"/>
          <a:lstStyle/>
          <a:p>
            <a:pPr indent="0" marL="0">
              <a:buNone/>
            </a:pPr>
            <a:endParaRPr lang="en-US" dirty="0"/>
          </a:p>
        </p:txBody>
      </p:sp>
      <p:sp>
        <p:nvSpPr>
          <p:cNvPr id="14" name="Text 10"/>
          <p:cNvSpPr/>
          <p:nvPr/>
        </p:nvSpPr>
        <p:spPr>
          <a:xfrm>
            <a:off x="2460033" y="1872165"/>
            <a:ext cx="2109384" cy="729806"/>
          </a:xfrm>
          <a:prstGeom prst="rect">
            <a:avLst/>
          </a:prstGeom>
          <a:noFill/>
          <a:ln/>
        </p:spPr>
        <p:txBody>
          <a:bodyPr wrap="none" lIns="0" tIns="0" rIns="0" bIns="0" rtlCol="0" anchor="t">
            <a:normAutofit/>
          </a:bodyPr>
          <a:lstStyle/>
          <a:p>
            <a:pPr algn="ctr" indent="0" marL="0">
              <a:lnSpc>
                <a:spcPts val="5400"/>
              </a:lnSpc>
              <a:buNone/>
            </a:pPr>
            <a:r>
              <a:rPr lang="en-US" sz="5400" b="1" spc="-270" kern="0" dirty="0">
                <a:solidFill>
                  <a:srgbClr val="FBBF24"/>
                </a:solidFill>
                <a:latin typeface="Liberation Sans Narrow" pitchFamily="34" charset="0"/>
                <a:ea typeface="Liberation Sans Narrow" pitchFamily="34" charset="-122"/>
                <a:cs typeface="Liberation Sans Narrow" pitchFamily="34" charset="-120"/>
              </a:rPr>
              <a:t>100%</a:t>
            </a:r>
            <a:endParaRPr lang="en-US" sz="5400" dirty="0"/>
          </a:p>
        </p:txBody>
      </p:sp>
      <p:sp>
        <p:nvSpPr>
          <p:cNvPr id="15" name="Text 11"/>
          <p:cNvSpPr/>
          <p:nvPr/>
        </p:nvSpPr>
        <p:spPr>
          <a:xfrm>
            <a:off x="2664619" y="2629403"/>
            <a:ext cx="1700212" cy="164592"/>
          </a:xfrm>
          <a:prstGeom prst="rect">
            <a:avLst/>
          </a:prstGeom>
          <a:noFill/>
          <a:ln/>
        </p:spPr>
        <p:txBody>
          <a:bodyPr wrap="none" lIns="0" tIns="0" rIns="0" bIns="0" rtlCol="0" anchor="t"/>
          <a:lstStyle/>
          <a:p>
            <a:pPr algn="ctr" indent="0" marL="0">
              <a:lnSpc>
                <a:spcPts val="1097"/>
              </a:lnSpc>
              <a:buNone/>
            </a:pPr>
            <a:r>
              <a:rPr lang="en-US" sz="800" b="1" spc="132" kern="0" dirty="0">
                <a:solidFill>
                  <a:srgbClr val="94A3B8"/>
                </a:solidFill>
                <a:latin typeface="Carlito" pitchFamily="34" charset="0"/>
                <a:ea typeface="Carlito" pitchFamily="34" charset="-122"/>
                <a:cs typeface="Carlito" pitchFamily="34" charset="-120"/>
              </a:rPr>
              <a:t>REDIMIBLE</a:t>
            </a:r>
            <a:endParaRPr lang="en-US" sz="800" dirty="0"/>
          </a:p>
        </p:txBody>
      </p:sp>
      <p:sp>
        <p:nvSpPr>
          <p:cNvPr id="16" name="Text 12"/>
          <p:cNvSpPr/>
          <p:nvPr/>
        </p:nvSpPr>
        <p:spPr>
          <a:xfrm>
            <a:off x="2664619" y="3394565"/>
            <a:ext cx="1700212" cy="134949"/>
          </a:xfrm>
          <a:prstGeom prst="rect">
            <a:avLst/>
          </a:prstGeom>
          <a:noFill/>
          <a:ln/>
        </p:spPr>
        <p:txBody>
          <a:bodyPr wrap="none" lIns="0" tIns="0" rIns="0" bIns="0" rtlCol="0" anchor="t"/>
          <a:lstStyle/>
          <a:p>
            <a:pPr algn="ctr" indent="0" marL="0">
              <a:lnSpc>
                <a:spcPts val="1063"/>
              </a:lnSpc>
              <a:buNone/>
            </a:pPr>
            <a:r>
              <a:rPr lang="en-US" sz="800" dirty="0">
                <a:solidFill>
                  <a:srgbClr val="64748B"/>
                </a:solidFill>
                <a:latin typeface="Carlito" pitchFamily="34" charset="0"/>
                <a:ea typeface="Carlito" pitchFamily="34" charset="-122"/>
                <a:cs typeface="Carlito" pitchFamily="34" charset="-120"/>
              </a:rPr>
              <a:t>Lo que activás, lo usás.</a:t>
            </a:r>
            <a:endParaRPr lang="en-US" sz="800" dirty="0"/>
          </a:p>
        </p:txBody>
      </p:sp>
      <p:sp>
        <p:nvSpPr>
          <p:cNvPr id="17" name="Text 13"/>
          <p:cNvSpPr/>
          <p:nvPr/>
        </p:nvSpPr>
        <p:spPr>
          <a:xfrm>
            <a:off x="4632722" y="1697722"/>
            <a:ext cx="1993106" cy="1993106"/>
          </a:xfrm>
          <a:prstGeom prst="roundRect">
            <a:avLst>
              <a:gd name="adj" fmla="val 9558"/>
            </a:avLst>
          </a:prstGeom>
          <a:solidFill>
            <a:srgbClr val="2D3250">
              <a:alpha val="25000"/>
            </a:srgbClr>
          </a:solidFill>
          <a:ln w="7144">
            <a:solidFill>
              <a:srgbClr val="10B981"/>
            </a:solidFill>
            <a:prstDash val="solid"/>
          </a:ln>
          <a:effectLst>
            <a:outerShdw sx="100000" sy="100000" kx="0" ky="0" algn="bl" rotWithShape="0" blurRad="266700" dist="50800" dir="16200000">
              <a:srgbClr val="10B981">
                <a:alpha val="18000"/>
              </a:srgbClr>
            </a:outerShdw>
          </a:effectLst>
        </p:spPr>
        <p:txBody>
          <a:bodyPr wrap="square" rtlCol="0" anchor="ctr"/>
          <a:lstStyle/>
          <a:p>
            <a:pPr indent="0" marL="0">
              <a:buNone/>
            </a:pPr>
            <a:endParaRPr lang="en-US" dirty="0"/>
          </a:p>
        </p:txBody>
      </p:sp>
      <p:sp>
        <p:nvSpPr>
          <p:cNvPr id="18" name="Text 14"/>
          <p:cNvSpPr/>
          <p:nvPr/>
        </p:nvSpPr>
        <p:spPr>
          <a:xfrm>
            <a:off x="4779169" y="1887032"/>
            <a:ext cx="1700213" cy="729806"/>
          </a:xfrm>
          <a:prstGeom prst="rect">
            <a:avLst/>
          </a:prstGeom>
          <a:noFill/>
          <a:ln/>
        </p:spPr>
        <p:txBody>
          <a:bodyPr wrap="none" lIns="0" tIns="0" rIns="0" bIns="0" rtlCol="0" anchor="t">
            <a:normAutofit/>
          </a:bodyPr>
          <a:lstStyle/>
          <a:p>
            <a:pPr algn="ctr" indent="0" marL="0">
              <a:lnSpc>
                <a:spcPts val="5400"/>
              </a:lnSpc>
              <a:buNone/>
            </a:pPr>
            <a:r>
              <a:rPr lang="en-US" sz="5400" b="1" spc="-270" kern="0" dirty="0">
                <a:solidFill>
                  <a:srgbClr val="10B981"/>
                </a:solidFill>
                <a:latin typeface="Liberation Sans Narrow" pitchFamily="34" charset="0"/>
                <a:ea typeface="Liberation Sans Narrow" pitchFamily="34" charset="-122"/>
                <a:cs typeface="Liberation Sans Narrow" pitchFamily="34" charset="-120"/>
              </a:rPr>
              <a:t>30%</a:t>
            </a:r>
            <a:endParaRPr lang="en-US" sz="5400" dirty="0"/>
          </a:p>
        </p:txBody>
      </p:sp>
      <p:sp>
        <p:nvSpPr>
          <p:cNvPr id="19" name="Text 15"/>
          <p:cNvSpPr/>
          <p:nvPr/>
        </p:nvSpPr>
        <p:spPr>
          <a:xfrm>
            <a:off x="4779169" y="2644269"/>
            <a:ext cx="1700213" cy="164592"/>
          </a:xfrm>
          <a:prstGeom prst="rect">
            <a:avLst/>
          </a:prstGeom>
          <a:noFill/>
          <a:ln/>
        </p:spPr>
        <p:txBody>
          <a:bodyPr wrap="none" lIns="0" tIns="0" rIns="0" bIns="0" rtlCol="0" anchor="t"/>
          <a:lstStyle/>
          <a:p>
            <a:pPr algn="ctr" indent="0" marL="0">
              <a:lnSpc>
                <a:spcPts val="1097"/>
              </a:lnSpc>
              <a:buNone/>
            </a:pPr>
            <a:r>
              <a:rPr lang="en-US" sz="800" b="1" spc="132" kern="0" dirty="0">
                <a:solidFill>
                  <a:srgbClr val="94A3B8"/>
                </a:solidFill>
                <a:latin typeface="Carlito" pitchFamily="34" charset="0"/>
                <a:ea typeface="Carlito" pitchFamily="34" charset="-122"/>
                <a:cs typeface="Carlito" pitchFamily="34" charset="-120"/>
              </a:rPr>
              <a:t>VENDEDOR</a:t>
            </a:r>
            <a:endParaRPr lang="en-US" sz="800" dirty="0"/>
          </a:p>
        </p:txBody>
      </p:sp>
      <p:sp>
        <p:nvSpPr>
          <p:cNvPr id="20" name="Text 16"/>
          <p:cNvSpPr/>
          <p:nvPr/>
        </p:nvSpPr>
        <p:spPr>
          <a:xfrm>
            <a:off x="4779169" y="3409432"/>
            <a:ext cx="1768221" cy="134950"/>
          </a:xfrm>
          <a:prstGeom prst="rect">
            <a:avLst/>
          </a:prstGeom>
          <a:noFill/>
          <a:ln/>
        </p:spPr>
        <p:txBody>
          <a:bodyPr wrap="square" lIns="0" tIns="0" rIns="0" bIns="0" rtlCol="0" anchor="t"/>
          <a:lstStyle/>
          <a:p>
            <a:pPr algn="ctr" indent="0" marL="0">
              <a:lnSpc>
                <a:spcPts val="1063"/>
              </a:lnSpc>
              <a:buNone/>
            </a:pPr>
            <a:r>
              <a:rPr lang="en-US" sz="800" dirty="0">
                <a:solidFill>
                  <a:srgbClr val="64748B"/>
                </a:solidFill>
                <a:latin typeface="Carlito" pitchFamily="34" charset="0"/>
                <a:ea typeface="Carlito" pitchFamily="34" charset="-122"/>
                <a:cs typeface="Carlito" pitchFamily="34" charset="-120"/>
              </a:rPr>
              <a:t>Conserva su marca y producto.</a:t>
            </a:r>
            <a:endParaRPr lang="en-US" sz="800" dirty="0"/>
          </a:p>
        </p:txBody>
      </p:sp>
      <p:sp>
        <p:nvSpPr>
          <p:cNvPr id="21" name="Text 17"/>
          <p:cNvSpPr/>
          <p:nvPr/>
        </p:nvSpPr>
        <p:spPr>
          <a:xfrm>
            <a:off x="6747272" y="1715163"/>
            <a:ext cx="1993106" cy="1993106"/>
          </a:xfrm>
          <a:prstGeom prst="roundRect">
            <a:avLst>
              <a:gd name="adj" fmla="val 9558"/>
            </a:avLst>
          </a:prstGeom>
          <a:solidFill>
            <a:srgbClr val="2D3250">
              <a:alpha val="18000"/>
            </a:srgbClr>
          </a:solidFill>
          <a:ln w="7144">
            <a:solidFill>
              <a:srgbClr val="E879F9"/>
            </a:solidFill>
            <a:prstDash val="solid"/>
          </a:ln>
          <a:effectLst>
            <a:outerShdw sx="100000" sy="100000" kx="0" ky="0" algn="bl" rotWithShape="0" blurRad="266700" dist="50800" dir="16200000">
              <a:srgbClr val="E879F9">
                <a:alpha val="18000"/>
              </a:srgbClr>
            </a:outerShdw>
          </a:effectLst>
        </p:spPr>
        <p:txBody>
          <a:bodyPr wrap="square" rtlCol="0" anchor="ctr"/>
          <a:lstStyle/>
          <a:p>
            <a:pPr indent="0" marL="0">
              <a:buNone/>
            </a:pPr>
            <a:endParaRPr lang="en-US" dirty="0"/>
          </a:p>
        </p:txBody>
      </p:sp>
      <p:sp>
        <p:nvSpPr>
          <p:cNvPr id="22" name="Text 18"/>
          <p:cNvSpPr/>
          <p:nvPr/>
        </p:nvSpPr>
        <p:spPr>
          <a:xfrm>
            <a:off x="6893719" y="1904472"/>
            <a:ext cx="1700212" cy="729806"/>
          </a:xfrm>
          <a:prstGeom prst="rect">
            <a:avLst/>
          </a:prstGeom>
          <a:noFill/>
          <a:ln/>
        </p:spPr>
        <p:txBody>
          <a:bodyPr wrap="none" lIns="0" tIns="0" rIns="0" bIns="0" rtlCol="0" anchor="t">
            <a:normAutofit/>
          </a:bodyPr>
          <a:lstStyle/>
          <a:p>
            <a:pPr algn="ctr" indent="0" marL="0">
              <a:lnSpc>
                <a:spcPts val="5400"/>
              </a:lnSpc>
              <a:buNone/>
            </a:pPr>
            <a:r>
              <a:rPr lang="en-US" sz="5400" b="1" spc="-270" kern="0" dirty="0">
                <a:solidFill>
                  <a:srgbClr val="E879F9"/>
                </a:solidFill>
                <a:latin typeface="Liberation Sans Narrow" pitchFamily="34" charset="0"/>
                <a:ea typeface="Liberation Sans Narrow" pitchFamily="34" charset="-122"/>
                <a:cs typeface="Liberation Sans Narrow" pitchFamily="34" charset="-120"/>
              </a:rPr>
              <a:t>70%</a:t>
            </a:r>
            <a:endParaRPr lang="en-US" sz="5400" dirty="0"/>
          </a:p>
        </p:txBody>
      </p:sp>
      <p:sp>
        <p:nvSpPr>
          <p:cNvPr id="23" name="Text 19"/>
          <p:cNvSpPr/>
          <p:nvPr/>
        </p:nvSpPr>
        <p:spPr>
          <a:xfrm>
            <a:off x="6893719" y="2661710"/>
            <a:ext cx="1700213" cy="164592"/>
          </a:xfrm>
          <a:prstGeom prst="rect">
            <a:avLst/>
          </a:prstGeom>
          <a:noFill/>
          <a:ln/>
        </p:spPr>
        <p:txBody>
          <a:bodyPr wrap="none" lIns="0" tIns="0" rIns="0" bIns="0" rtlCol="0" anchor="t"/>
          <a:lstStyle/>
          <a:p>
            <a:pPr algn="ctr" indent="0" marL="0">
              <a:lnSpc>
                <a:spcPts val="1097"/>
              </a:lnSpc>
              <a:buNone/>
            </a:pPr>
            <a:r>
              <a:rPr lang="en-US" sz="800" b="1" spc="132" kern="0" dirty="0">
                <a:solidFill>
                  <a:srgbClr val="94A3B8"/>
                </a:solidFill>
                <a:latin typeface="Carlito" pitchFamily="34" charset="0"/>
                <a:ea typeface="Carlito" pitchFamily="34" charset="-122"/>
                <a:cs typeface="Carlito" pitchFamily="34" charset="-120"/>
              </a:rPr>
              <a:t>PROFILEIA</a:t>
            </a:r>
            <a:endParaRPr lang="en-US" sz="800" dirty="0"/>
          </a:p>
        </p:txBody>
      </p:sp>
      <p:sp>
        <p:nvSpPr>
          <p:cNvPr id="24" name="Text 20"/>
          <p:cNvSpPr/>
          <p:nvPr/>
        </p:nvSpPr>
        <p:spPr>
          <a:xfrm>
            <a:off x="6893719" y="3426872"/>
            <a:ext cx="1768221" cy="134950"/>
          </a:xfrm>
          <a:prstGeom prst="rect">
            <a:avLst/>
          </a:prstGeom>
          <a:noFill/>
          <a:ln/>
        </p:spPr>
        <p:txBody>
          <a:bodyPr wrap="square" lIns="0" tIns="0" rIns="0" bIns="0" rtlCol="0" anchor="t"/>
          <a:lstStyle/>
          <a:p>
            <a:pPr algn="ctr" indent="0" marL="0">
              <a:lnSpc>
                <a:spcPts val="1063"/>
              </a:lnSpc>
              <a:buNone/>
            </a:pPr>
            <a:r>
              <a:rPr lang="en-US" sz="800" dirty="0">
                <a:solidFill>
                  <a:srgbClr val="64748B"/>
                </a:solidFill>
                <a:latin typeface="Carlito" pitchFamily="34" charset="0"/>
                <a:ea typeface="Carlito" pitchFamily="34" charset="-122"/>
                <a:cs typeface="Carlito" pitchFamily="34" charset="-120"/>
              </a:rPr>
              <a:t>Activa tu paquete Profileia</a:t>
            </a:r>
            <a:endParaRPr lang="en-US" sz="800" dirty="0"/>
          </a:p>
        </p:txBody>
      </p:sp>
      <p:sp>
        <p:nvSpPr>
          <p:cNvPr id="25" name="Text 21"/>
          <p:cNvSpPr/>
          <p:nvPr/>
        </p:nvSpPr>
        <p:spPr>
          <a:xfrm>
            <a:off x="403622" y="4292358"/>
            <a:ext cx="8336756" cy="421481"/>
          </a:xfrm>
          <a:prstGeom prst="roundRect">
            <a:avLst>
              <a:gd name="adj" fmla="val 31638"/>
            </a:avLst>
          </a:prstGeom>
          <a:solidFill>
            <a:srgbClr val="2D3250">
              <a:alpha val="10000"/>
            </a:srgbClr>
          </a:solidFill>
          <a:ln w="7144">
            <a:solidFill>
              <a:srgbClr val="E879F9"/>
            </a:solidFill>
            <a:prstDash val="solid"/>
          </a:ln>
        </p:spPr>
        <p:txBody>
          <a:bodyPr wrap="square" rtlCol="0" anchor="ctr"/>
          <a:lstStyle/>
          <a:p>
            <a:pPr indent="0" marL="0">
              <a:buNone/>
            </a:pPr>
            <a:endParaRPr lang="en-US" dirty="0"/>
          </a:p>
        </p:txBody>
      </p:sp>
      <p:pic>
        <p:nvPicPr>
          <p:cNvPr id="26" name="Image 2" descr="preencoded.png">    </p:cNvPr>
          <p:cNvPicPr>
            <a:picLocks noChangeAspect="1"/>
          </p:cNvPicPr>
          <p:nvPr/>
        </p:nvPicPr>
        <p:blipFill>
          <a:blip r:embed="rId3"/>
          <a:stretch>
            <a:fillRect/>
          </a:stretch>
        </p:blipFill>
        <p:spPr>
          <a:xfrm>
            <a:off x="407194" y="4295930"/>
            <a:ext cx="5830639" cy="414338"/>
          </a:xfrm>
          <a:prstGeom prst="rect">
            <a:avLst/>
          </a:prstGeom>
        </p:spPr>
      </p:pic>
      <p:sp>
        <p:nvSpPr>
          <p:cNvPr id="27" name="Text 22"/>
          <p:cNvSpPr/>
          <p:nvPr/>
        </p:nvSpPr>
        <p:spPr>
          <a:xfrm>
            <a:off x="550069" y="4385227"/>
            <a:ext cx="3976836" cy="254603"/>
          </a:xfrm>
          <a:prstGeom prst="rect">
            <a:avLst/>
          </a:prstGeom>
          <a:noFill/>
          <a:ln/>
        </p:spPr>
        <p:txBody>
          <a:bodyPr wrap="none" lIns="0" tIns="0" rIns="0" bIns="0" rtlCol="0" anchor="t"/>
          <a:lstStyle/>
          <a:p>
            <a:pPr algn="l" indent="0" marL="0">
              <a:lnSpc>
                <a:spcPts val="1856"/>
              </a:lnSpc>
              <a:buNone/>
            </a:pPr>
            <a:r>
              <a:rPr lang="en-US" sz="1238" b="1" spc="-25" kern="0" dirty="0">
                <a:solidFill>
                  <a:srgbClr val="FFFFFF"/>
                </a:solidFill>
                <a:latin typeface="Liberation Sans Narrow" pitchFamily="34" charset="0"/>
                <a:ea typeface="Liberation Sans Narrow" pitchFamily="34" charset="-122"/>
                <a:cs typeface="Liberation Sans Narrow" pitchFamily="34" charset="-120"/>
              </a:rPr>
              <a:t>70%</a:t>
            </a:r>
            <a:endParaRPr lang="en-US" sz="1238" dirty="0"/>
          </a:p>
        </p:txBody>
      </p:sp>
      <p:sp>
        <p:nvSpPr>
          <p:cNvPr id="28" name="Text 23"/>
          <p:cNvSpPr/>
          <p:nvPr/>
        </p:nvSpPr>
        <p:spPr>
          <a:xfrm>
            <a:off x="4541193" y="4438805"/>
            <a:ext cx="1553766" cy="164592"/>
          </a:xfrm>
          <a:prstGeom prst="rect">
            <a:avLst/>
          </a:prstGeom>
          <a:noFill/>
          <a:ln/>
        </p:spPr>
        <p:txBody>
          <a:bodyPr wrap="none" lIns="0" tIns="0" rIns="0" bIns="0" rtlCol="0" anchor="t"/>
          <a:lstStyle/>
          <a:p>
            <a:pPr algn="l" indent="0" marL="0">
              <a:lnSpc>
                <a:spcPts val="1013"/>
              </a:lnSpc>
              <a:buNone/>
            </a:pPr>
            <a:r>
              <a:rPr lang="en-US" sz="800" b="1" spc="122" kern="0" dirty="0">
                <a:solidFill>
                  <a:srgbClr val="E879F9"/>
                </a:solidFill>
                <a:latin typeface="Carlito" pitchFamily="34" charset="0"/>
                <a:ea typeface="Carlito" pitchFamily="34" charset="-122"/>
                <a:cs typeface="Carlito" pitchFamily="34" charset="-120"/>
              </a:rPr>
              <a:t>PROFILEIA · ECOSISTEMA</a:t>
            </a:r>
            <a:endParaRPr lang="en-US" sz="800" dirty="0"/>
          </a:p>
        </p:txBody>
      </p:sp>
      <p:pic>
        <p:nvPicPr>
          <p:cNvPr id="29" name="Image 3" descr="preencoded.png">    </p:cNvPr>
          <p:cNvPicPr>
            <a:picLocks noChangeAspect="1"/>
          </p:cNvPicPr>
          <p:nvPr/>
        </p:nvPicPr>
        <p:blipFill>
          <a:blip r:embed="rId4"/>
          <a:stretch>
            <a:fillRect/>
          </a:stretch>
        </p:blipFill>
        <p:spPr>
          <a:xfrm>
            <a:off x="6237833" y="4295930"/>
            <a:ext cx="2498861" cy="414338"/>
          </a:xfrm>
          <a:prstGeom prst="rect">
            <a:avLst/>
          </a:prstGeom>
        </p:spPr>
      </p:pic>
      <p:sp>
        <p:nvSpPr>
          <p:cNvPr id="30" name="Text 24"/>
          <p:cNvSpPr/>
          <p:nvPr/>
        </p:nvSpPr>
        <p:spPr>
          <a:xfrm>
            <a:off x="6380708" y="4438805"/>
            <a:ext cx="1924348" cy="164592"/>
          </a:xfrm>
          <a:prstGeom prst="rect">
            <a:avLst/>
          </a:prstGeom>
          <a:noFill/>
          <a:ln/>
        </p:spPr>
        <p:txBody>
          <a:bodyPr wrap="none" lIns="0" tIns="0" rIns="0" bIns="0" rtlCol="0" anchor="t"/>
          <a:lstStyle/>
          <a:p>
            <a:pPr algn="l" indent="0" marL="0">
              <a:lnSpc>
                <a:spcPts val="1013"/>
              </a:lnSpc>
              <a:buNone/>
            </a:pPr>
            <a:r>
              <a:rPr lang="en-US" sz="800" b="1" spc="122" kern="0" dirty="0">
                <a:solidFill>
                  <a:srgbClr val="10B981"/>
                </a:solidFill>
                <a:latin typeface="Carlito" pitchFamily="34" charset="0"/>
                <a:ea typeface="Carlito" pitchFamily="34" charset="-122"/>
                <a:cs typeface="Carlito" pitchFamily="34" charset="-120"/>
              </a:rPr>
              <a:t>VENDEDOR</a:t>
            </a:r>
            <a:endParaRPr lang="en-US" sz="800" dirty="0"/>
          </a:p>
        </p:txBody>
      </p:sp>
      <p:sp>
        <p:nvSpPr>
          <p:cNvPr id="31" name="Text 25"/>
          <p:cNvSpPr/>
          <p:nvPr/>
        </p:nvSpPr>
        <p:spPr>
          <a:xfrm>
            <a:off x="8272371" y="4385227"/>
            <a:ext cx="368420" cy="254603"/>
          </a:xfrm>
          <a:prstGeom prst="rect">
            <a:avLst/>
          </a:prstGeom>
          <a:noFill/>
          <a:ln/>
        </p:spPr>
        <p:txBody>
          <a:bodyPr wrap="none" lIns="0" tIns="0" rIns="0" bIns="0" rtlCol="0" anchor="t"/>
          <a:lstStyle/>
          <a:p>
            <a:pPr algn="l" indent="0" marL="0">
              <a:lnSpc>
                <a:spcPts val="1856"/>
              </a:lnSpc>
              <a:buNone/>
            </a:pPr>
            <a:r>
              <a:rPr lang="en-US" sz="1238" b="1" spc="-25" kern="0" dirty="0">
                <a:solidFill>
                  <a:srgbClr val="FFFFFF"/>
                </a:solidFill>
                <a:latin typeface="Liberation Sans Narrow" pitchFamily="34" charset="0"/>
                <a:ea typeface="Liberation Sans Narrow" pitchFamily="34" charset="-122"/>
                <a:cs typeface="Liberation Sans Narrow" pitchFamily="34" charset="-120"/>
              </a:rPr>
              <a:t>30%</a:t>
            </a:r>
            <a:endParaRPr lang="en-US" sz="1238" dirty="0"/>
          </a:p>
        </p:txBody>
      </p:sp>
      <p:pic>
        <p:nvPicPr>
          <p:cNvPr id="32"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57175"/>
            <a:ext cx="228600" cy="228600"/>
          </a:xfrm>
          <a:prstGeom prst="rect">
            <a:avLst/>
          </a:prstGeom>
        </p:spPr>
      </p:pic>
      <p:sp>
        <p:nvSpPr>
          <p:cNvPr id="33" name="Text 26"/>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34" name="Text 27"/>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MARKETPLACE INTEGRADO</a:t>
            </a:r>
            <a:endParaRPr lang="en-US" sz="800" dirty="0"/>
          </a:p>
        </p:txBody>
      </p:sp>
      <p:sp>
        <p:nvSpPr>
          <p:cNvPr id="35" name="Text 28"/>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04 / 16</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429500" y="-857250"/>
            <a:ext cx="2428875" cy="2428875"/>
          </a:xfrm>
          <a:prstGeom prst="rect">
            <a:avLst/>
          </a:prstGeom>
        </p:spPr>
      </p:pic>
      <p:sp>
        <p:nvSpPr>
          <p:cNvPr id="5" name="Text 0"/>
          <p:cNvSpPr/>
          <p:nvPr/>
        </p:nvSpPr>
        <p:spPr>
          <a:xfrm>
            <a:off x="7429500" y="-857250"/>
            <a:ext cx="2428875" cy="2428875"/>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14375" y="3571875"/>
            <a:ext cx="2428875" cy="2428875"/>
          </a:xfrm>
          <a:prstGeom prst="rect">
            <a:avLst/>
          </a:prstGeom>
        </p:spPr>
      </p:pic>
      <p:sp>
        <p:nvSpPr>
          <p:cNvPr id="7" name="Text 1"/>
          <p:cNvSpPr/>
          <p:nvPr/>
        </p:nvSpPr>
        <p:spPr>
          <a:xfrm>
            <a:off x="-714375" y="3571875"/>
            <a:ext cx="2428875" cy="2428875"/>
          </a:xfrm>
          <a:prstGeom prst="ellipse">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34340" y="672998"/>
            <a:ext cx="1545126" cy="293494"/>
          </a:xfrm>
          <a:prstGeom prst="roundRect">
            <a:avLst>
              <a:gd name="adj" fmla="val 32454"/>
            </a:avLst>
          </a:prstGeom>
          <a:solidFill>
            <a:srgbClr val="FBBF24">
              <a:alpha val="12000"/>
            </a:srgbClr>
          </a:solidFill>
          <a:ln w="7144">
            <a:solidFill>
              <a:srgbClr val="FBBF24"/>
            </a:solidFill>
            <a:prstDash val="solid"/>
          </a:ln>
        </p:spPr>
        <p:txBody>
          <a:bodyPr wrap="square" rtlCol="0" anchor="ctr"/>
          <a:lstStyle/>
          <a:p>
            <a:pPr indent="0" marL="0">
              <a:buNone/>
            </a:pPr>
            <a:endParaRPr lang="en-US" dirty="0"/>
          </a:p>
        </p:txBody>
      </p:sp>
      <p:sp>
        <p:nvSpPr>
          <p:cNvPr id="9" name="Text 3"/>
          <p:cNvSpPr/>
          <p:nvPr/>
        </p:nvSpPr>
        <p:spPr>
          <a:xfrm>
            <a:off x="750094" y="764381"/>
            <a:ext cx="1085069"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FBBF24"/>
                </a:solidFill>
                <a:latin typeface="Liberation Sans Narrow" pitchFamily="34" charset="0"/>
                <a:ea typeface="Liberation Sans Narrow" pitchFamily="34" charset="-122"/>
                <a:cs typeface="Liberation Sans Narrow" pitchFamily="34" charset="-120"/>
              </a:rPr>
              <a:t>ESCALACIÓN · 05</a:t>
            </a:r>
            <a:endParaRPr lang="en-US" sz="800" dirty="0"/>
          </a:p>
        </p:txBody>
      </p:sp>
      <p:sp>
        <p:nvSpPr>
          <p:cNvPr id="10"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FBBF24"/>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053703"/>
            <a:ext cx="8636000" cy="366595"/>
          </a:xfrm>
          <a:prstGeom prst="rect">
            <a:avLst/>
          </a:prstGeom>
          <a:noFill/>
          <a:ln/>
        </p:spPr>
        <p:txBody>
          <a:bodyPr wrap="square" lIns="0" tIns="0" rIns="0" bIns="0" rtlCol="0" anchor="t"/>
          <a:lstStyle/>
          <a:p>
            <a:pPr algn="l" indent="0" marL="0">
              <a:lnSpc>
                <a:spcPts val="2673"/>
              </a:lnSpc>
              <a:buNone/>
            </a:pPr>
            <a:r>
              <a:rPr lang="en-US" sz="2475" b="1" spc="-74" kern="0" dirty="0">
                <a:solidFill>
                  <a:srgbClr val="FFFFFF"/>
                </a:solidFill>
                <a:latin typeface="Carlito" pitchFamily="34" charset="0"/>
                <a:ea typeface="Carlito" pitchFamily="34" charset="-122"/>
                <a:cs typeface="Carlito" pitchFamily="34" charset="-120"/>
              </a:rPr>
              <a:t>Empieza donde puedas. </a:t>
            </a:r>
            <a:pPr algn="l" indent="0" marL="0">
              <a:lnSpc>
                <a:spcPts val="2673"/>
              </a:lnSpc>
              <a:buNone/>
            </a:pPr>
            <a:r>
              <a:rPr lang="en-US" sz="2475" b="1" spc="-74" kern="0" dirty="0">
                <a:solidFill>
                  <a:srgbClr val="FBBF24"/>
                </a:solidFill>
                <a:latin typeface="Carlito" pitchFamily="34" charset="0"/>
                <a:ea typeface="Carlito" pitchFamily="34" charset="-122"/>
                <a:cs typeface="Carlito" pitchFamily="34" charset="-120"/>
              </a:rPr>
              <a:t>Escala sin tope.</a:t>
            </a:r>
            <a:endParaRPr lang="en-US" sz="2475" dirty="0"/>
          </a:p>
        </p:txBody>
      </p:sp>
      <p:sp>
        <p:nvSpPr>
          <p:cNvPr id="12" name="Text 6"/>
          <p:cNvSpPr/>
          <p:nvPr/>
        </p:nvSpPr>
        <p:spPr>
          <a:xfrm>
            <a:off x="457200" y="1450293"/>
            <a:ext cx="8636000" cy="164592"/>
          </a:xfrm>
          <a:prstGeom prst="rect">
            <a:avLst/>
          </a:prstGeom>
          <a:noFill/>
          <a:ln/>
        </p:spPr>
        <p:txBody>
          <a:bodyPr wrap="none" lIns="0" tIns="0" rIns="0" bIns="0" rtlCol="0" anchor="t"/>
          <a:lstStyle/>
          <a:p>
            <a:pPr algn="l" indent="0" marL="0">
              <a:lnSpc>
                <a:spcPts val="1181"/>
              </a:lnSpc>
              <a:buNone/>
            </a:pPr>
            <a:r>
              <a:rPr lang="en-US" sz="800" spc="47" kern="0" dirty="0">
                <a:solidFill>
                  <a:srgbClr val="94A3B8"/>
                </a:solidFill>
                <a:latin typeface="Liberation Sans Narrow" pitchFamily="34" charset="0"/>
                <a:ea typeface="Liberation Sans Narrow" pitchFamily="34" charset="-122"/>
                <a:cs typeface="Liberation Sans Narrow" pitchFamily="34" charset="-120"/>
              </a:rPr>
              <a:t>7 paquetes · $0 a $1,000.</a:t>
            </a:r>
            <a:endParaRPr lang="en-US" sz="800" dirty="0"/>
          </a:p>
        </p:txBody>
      </p:sp>
      <p:sp>
        <p:nvSpPr>
          <p:cNvPr id="13" name="Text 7"/>
          <p:cNvSpPr/>
          <p:nvPr/>
        </p:nvSpPr>
        <p:spPr>
          <a:xfrm>
            <a:off x="503634" y="1646634"/>
            <a:ext cx="1107281" cy="2564606"/>
          </a:xfrm>
          <a:prstGeom prst="roundRect">
            <a:avLst>
              <a:gd name="adj" fmla="val 15484"/>
            </a:avLst>
          </a:prstGeom>
          <a:solidFill>
            <a:srgbClr val="2D3250">
              <a:alpha val="35000"/>
            </a:srgbClr>
          </a:solidFill>
          <a:ln w="7144">
            <a:solidFill>
              <a:srgbClr val="94A3B8"/>
            </a:solidFill>
            <a:prstDash val="solid"/>
          </a:ln>
        </p:spPr>
        <p:txBody>
          <a:bodyPr wrap="square" rtlCol="0" anchor="ctr"/>
          <a:lstStyle/>
          <a:p>
            <a:pPr indent="0" marL="0">
              <a:buNone/>
            </a:pPr>
            <a:endParaRPr lang="en-US" dirty="0"/>
          </a:p>
        </p:txBody>
      </p:sp>
      <p:sp>
        <p:nvSpPr>
          <p:cNvPr id="14" name="Text 8"/>
          <p:cNvSpPr/>
          <p:nvPr/>
        </p:nvSpPr>
        <p:spPr>
          <a:xfrm>
            <a:off x="628373" y="1764506"/>
            <a:ext cx="857805"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CBD5E1"/>
                </a:solidFill>
                <a:latin typeface="Carlito" pitchFamily="34" charset="0"/>
                <a:ea typeface="Carlito" pitchFamily="34" charset="-122"/>
                <a:cs typeface="Carlito" pitchFamily="34" charset="-120"/>
              </a:rPr>
              <a:t>GRATUITO</a:t>
            </a:r>
            <a:endParaRPr lang="en-US" sz="800" dirty="0"/>
          </a:p>
        </p:txBody>
      </p:sp>
      <p:sp>
        <p:nvSpPr>
          <p:cNvPr id="15" name="Text 9"/>
          <p:cNvSpPr/>
          <p:nvPr/>
        </p:nvSpPr>
        <p:spPr>
          <a:xfrm>
            <a:off x="851568" y="2423517"/>
            <a:ext cx="411301"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FFFFFF"/>
                </a:solidFill>
                <a:latin typeface="Courier New" pitchFamily="34" charset="0"/>
                <a:ea typeface="Courier New" pitchFamily="34" charset="-122"/>
                <a:cs typeface="Courier New" pitchFamily="34" charset="-120"/>
              </a:rPr>
              <a:t>$0</a:t>
            </a:r>
            <a:endParaRPr lang="en-US" sz="1800" dirty="0"/>
          </a:p>
        </p:txBody>
      </p:sp>
      <p:sp>
        <p:nvSpPr>
          <p:cNvPr id="16" name="Text 10"/>
          <p:cNvSpPr/>
          <p:nvPr/>
        </p:nvSpPr>
        <p:spPr>
          <a:xfrm>
            <a:off x="890788" y="2709267"/>
            <a:ext cx="332751" cy="164592"/>
          </a:xfrm>
          <a:prstGeom prst="rect">
            <a:avLst/>
          </a:prstGeom>
          <a:noFill/>
          <a:ln/>
        </p:spPr>
        <p:txBody>
          <a:bodyPr wrap="none" lIns="0" tIns="0" rIns="0" bIns="0" rtlCol="0" anchor="t"/>
          <a:lstStyle/>
          <a:p>
            <a:pPr algn="ctr" indent="0" marL="0">
              <a:lnSpc>
                <a:spcPts val="928"/>
              </a:lnSpc>
              <a:buNone/>
            </a:pPr>
            <a:r>
              <a:rPr lang="en-US" sz="619" spc="25" kern="0" dirty="0">
                <a:solidFill>
                  <a:srgbClr val="94A3B8"/>
                </a:solidFill>
                <a:latin typeface="Carlito" pitchFamily="34" charset="0"/>
                <a:ea typeface="Carlito" pitchFamily="34" charset="-122"/>
                <a:cs typeface="Carlito" pitchFamily="34" charset="-120"/>
              </a:rPr>
              <a:t>Gratis</a:t>
            </a:r>
            <a:endParaRPr lang="en-US" sz="619" dirty="0"/>
          </a:p>
        </p:txBody>
      </p:sp>
      <p:sp>
        <p:nvSpPr>
          <p:cNvPr id="17" name="Text 11"/>
          <p:cNvSpPr/>
          <p:nvPr/>
        </p:nvSpPr>
        <p:spPr>
          <a:xfrm>
            <a:off x="592931" y="3403997"/>
            <a:ext cx="928688" cy="463987"/>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10 espectadores</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Conferencia 30 min</a:t>
            </a:r>
            <a:endParaRPr lang="en-US" sz="800" dirty="0"/>
          </a:p>
        </p:txBody>
      </p:sp>
      <p:sp>
        <p:nvSpPr>
          <p:cNvPr id="18" name="Text 12"/>
          <p:cNvSpPr/>
          <p:nvPr/>
        </p:nvSpPr>
        <p:spPr>
          <a:xfrm>
            <a:off x="570071" y="3873770"/>
            <a:ext cx="974408" cy="232029"/>
          </a:xfrm>
          <a:prstGeom prst="roundRect">
            <a:avLst>
              <a:gd name="adj" fmla="val 41051"/>
            </a:avLst>
          </a:prstGeom>
          <a:solidFill>
            <a:srgbClr val="94A3B8">
              <a:alpha val="8000"/>
            </a:srgbClr>
          </a:solidFill>
          <a:ln w="7144">
            <a:solidFill>
              <a:srgbClr val="94A3B8"/>
            </a:solidFill>
            <a:prstDash val="solid"/>
          </a:ln>
        </p:spPr>
        <p:txBody>
          <a:bodyPr wrap="square" rtlCol="0" anchor="ctr"/>
          <a:lstStyle/>
          <a:p>
            <a:pPr indent="0" marL="0">
              <a:buNone/>
            </a:pPr>
            <a:endParaRPr lang="en-US" dirty="0"/>
          </a:p>
        </p:txBody>
      </p:sp>
      <p:sp>
        <p:nvSpPr>
          <p:cNvPr id="19" name="Text 13"/>
          <p:cNvSpPr/>
          <p:nvPr/>
        </p:nvSpPr>
        <p:spPr>
          <a:xfrm>
            <a:off x="748945" y="3950494"/>
            <a:ext cx="738104"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94A3B8"/>
                </a:solidFill>
                <a:latin typeface="Carlito" pitchFamily="34" charset="0"/>
                <a:ea typeface="Carlito" pitchFamily="34" charset="-122"/>
                <a:cs typeface="Carlito" pitchFamily="34" charset="-120"/>
              </a:rPr>
              <a:t>SIN MATRIZ</a:t>
            </a:r>
            <a:endParaRPr lang="en-US" sz="800" dirty="0"/>
          </a:p>
        </p:txBody>
      </p:sp>
      <p:sp>
        <p:nvSpPr>
          <p:cNvPr id="20" name="Text 14"/>
          <p:cNvSpPr/>
          <p:nvPr/>
        </p:nvSpPr>
        <p:spPr>
          <a:xfrm>
            <a:off x="989945" y="3922455"/>
            <a:ext cx="134660" cy="134660"/>
          </a:xfrm>
          <a:prstGeom prst="rect">
            <a:avLst/>
          </a:prstGeom>
          <a:noFill/>
          <a:ln/>
        </p:spPr>
        <p:txBody>
          <a:bodyPr wrap="none" lIns="0" tIns="0" rIns="0" bIns="0" rtlCol="0" anchor="ctr"/>
          <a:lstStyle/>
          <a:p>
            <a:pPr algn="ctr" indent="0" marL="0">
              <a:buNone/>
            </a:pPr>
            <a:r>
              <a:rPr lang="en-US" sz="914" dirty="0">
                <a:solidFill>
                  <a:srgbClr val="94A3B8"/>
                </a:solidFill>
                <a:latin typeface="Segoe UI Symbol" pitchFamily="34" charset="0"/>
                <a:ea typeface="Segoe UI Symbol" pitchFamily="34" charset="-122"/>
                <a:cs typeface="Segoe UI Symbol" pitchFamily="34" charset="-120"/>
              </a:rPr>
              <a:t>✕</a:t>
            </a:r>
            <a:endParaRPr lang="en-US" sz="914" dirty="0"/>
          </a:p>
        </p:txBody>
      </p:sp>
      <p:sp>
        <p:nvSpPr>
          <p:cNvPr id="21" name="Text 15"/>
          <p:cNvSpPr/>
          <p:nvPr/>
        </p:nvSpPr>
        <p:spPr>
          <a:xfrm>
            <a:off x="1675209" y="1646634"/>
            <a:ext cx="1107281" cy="2564606"/>
          </a:xfrm>
          <a:prstGeom prst="roundRect">
            <a:avLst>
              <a:gd name="adj" fmla="val 15484"/>
            </a:avLst>
          </a:prstGeom>
          <a:solidFill>
            <a:srgbClr val="2D3250">
              <a:alpha val="35000"/>
            </a:srgbClr>
          </a:solidFill>
          <a:ln w="7144">
            <a:solidFill>
              <a:srgbClr val="38BDF8"/>
            </a:solidFill>
            <a:prstDash val="solid"/>
          </a:ln>
        </p:spPr>
        <p:txBody>
          <a:bodyPr wrap="square" rtlCol="0" anchor="ctr"/>
          <a:lstStyle/>
          <a:p>
            <a:pPr indent="0" marL="0">
              <a:buNone/>
            </a:pPr>
            <a:endParaRPr lang="en-US" dirty="0"/>
          </a:p>
        </p:txBody>
      </p:sp>
      <p:sp>
        <p:nvSpPr>
          <p:cNvPr id="22" name="Text 16"/>
          <p:cNvSpPr/>
          <p:nvPr/>
        </p:nvSpPr>
        <p:spPr>
          <a:xfrm>
            <a:off x="1934382" y="1764506"/>
            <a:ext cx="588824"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38BDF8"/>
                </a:solidFill>
                <a:latin typeface="Carlito" pitchFamily="34" charset="0"/>
                <a:ea typeface="Carlito" pitchFamily="34" charset="-122"/>
                <a:cs typeface="Carlito" pitchFamily="34" charset="-120"/>
              </a:rPr>
              <a:t>BASIC</a:t>
            </a:r>
            <a:endParaRPr lang="en-US" sz="800" dirty="0"/>
          </a:p>
        </p:txBody>
      </p:sp>
      <p:sp>
        <p:nvSpPr>
          <p:cNvPr id="23" name="Text 17"/>
          <p:cNvSpPr/>
          <p:nvPr/>
        </p:nvSpPr>
        <p:spPr>
          <a:xfrm>
            <a:off x="1920307" y="2398514"/>
            <a:ext cx="616863"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FFFFFF"/>
                </a:solidFill>
                <a:latin typeface="Liberation Sans Narrow" pitchFamily="34" charset="0"/>
                <a:ea typeface="Liberation Sans Narrow" pitchFamily="34" charset="-122"/>
                <a:cs typeface="Liberation Sans Narrow" pitchFamily="34" charset="-120"/>
              </a:rPr>
              <a:t>$20</a:t>
            </a:r>
            <a:endParaRPr lang="en-US" sz="1800" dirty="0"/>
          </a:p>
        </p:txBody>
      </p:sp>
      <p:sp>
        <p:nvSpPr>
          <p:cNvPr id="24" name="Text 18"/>
          <p:cNvSpPr/>
          <p:nvPr/>
        </p:nvSpPr>
        <p:spPr>
          <a:xfrm>
            <a:off x="1989182" y="2684264"/>
            <a:ext cx="479225"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30 días</a:t>
            </a:r>
            <a:endParaRPr lang="en-US" sz="619" dirty="0"/>
          </a:p>
        </p:txBody>
      </p:sp>
      <p:sp>
        <p:nvSpPr>
          <p:cNvPr id="25" name="Text 19"/>
          <p:cNvSpPr/>
          <p:nvPr/>
        </p:nvSpPr>
        <p:spPr>
          <a:xfrm>
            <a:off x="1833367" y="2852142"/>
            <a:ext cx="790854"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40 créd. PM</a:t>
            </a:r>
            <a:endParaRPr lang="en-US" sz="800" dirty="0"/>
          </a:p>
        </p:txBody>
      </p:sp>
      <p:sp>
        <p:nvSpPr>
          <p:cNvPr id="26" name="Text 20"/>
          <p:cNvSpPr/>
          <p:nvPr/>
        </p:nvSpPr>
        <p:spPr>
          <a:xfrm>
            <a:off x="1764506" y="3521869"/>
            <a:ext cx="928688" cy="339042"/>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100 espectadores</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Chat + grabación</a:t>
            </a:r>
            <a:endParaRPr lang="en-US" sz="800" dirty="0"/>
          </a:p>
        </p:txBody>
      </p:sp>
      <p:sp>
        <p:nvSpPr>
          <p:cNvPr id="27" name="Text 21"/>
          <p:cNvSpPr/>
          <p:nvPr/>
        </p:nvSpPr>
        <p:spPr>
          <a:xfrm>
            <a:off x="1741646" y="3873770"/>
            <a:ext cx="974408" cy="232029"/>
          </a:xfrm>
          <a:prstGeom prst="roundRect">
            <a:avLst>
              <a:gd name="adj" fmla="val 41051"/>
            </a:avLst>
          </a:prstGeom>
          <a:solidFill>
            <a:srgbClr val="94A3B8">
              <a:alpha val="8000"/>
            </a:srgbClr>
          </a:solidFill>
          <a:ln w="7144">
            <a:solidFill>
              <a:srgbClr val="94A3B8"/>
            </a:solidFill>
            <a:prstDash val="solid"/>
          </a:ln>
        </p:spPr>
        <p:txBody>
          <a:bodyPr wrap="square" rtlCol="0" anchor="ctr"/>
          <a:lstStyle/>
          <a:p>
            <a:pPr indent="0" marL="0">
              <a:buNone/>
            </a:pPr>
            <a:endParaRPr lang="en-US" dirty="0"/>
          </a:p>
        </p:txBody>
      </p:sp>
      <p:sp>
        <p:nvSpPr>
          <p:cNvPr id="28" name="Text 22"/>
          <p:cNvSpPr/>
          <p:nvPr/>
        </p:nvSpPr>
        <p:spPr>
          <a:xfrm>
            <a:off x="1957685" y="3950494"/>
            <a:ext cx="663773"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94A3B8"/>
                </a:solidFill>
                <a:latin typeface="Carlito" pitchFamily="34" charset="0"/>
                <a:ea typeface="Carlito" pitchFamily="34" charset="-122"/>
                <a:cs typeface="Carlito" pitchFamily="34" charset="-120"/>
              </a:rPr>
              <a:t>SOLO BONO</a:t>
            </a:r>
            <a:endParaRPr lang="en-US" sz="800" dirty="0"/>
          </a:p>
        </p:txBody>
      </p:sp>
      <p:sp>
        <p:nvSpPr>
          <p:cNvPr id="29" name="Text 23"/>
          <p:cNvSpPr/>
          <p:nvPr/>
        </p:nvSpPr>
        <p:spPr>
          <a:xfrm>
            <a:off x="2161520" y="3922455"/>
            <a:ext cx="134660" cy="134660"/>
          </a:xfrm>
          <a:prstGeom prst="rect">
            <a:avLst/>
          </a:prstGeom>
          <a:noFill/>
          <a:ln/>
        </p:spPr>
        <p:txBody>
          <a:bodyPr wrap="none" lIns="0" tIns="0" rIns="0" bIns="0" rtlCol="0" anchor="ctr"/>
          <a:lstStyle/>
          <a:p>
            <a:pPr algn="ctr" indent="0" marL="0">
              <a:buNone/>
            </a:pPr>
            <a:r>
              <a:rPr lang="en-US" sz="914" dirty="0">
                <a:solidFill>
                  <a:srgbClr val="94A3B8"/>
                </a:solidFill>
                <a:latin typeface="Segoe UI Symbol" pitchFamily="34" charset="0"/>
                <a:ea typeface="Segoe UI Symbol" pitchFamily="34" charset="-122"/>
                <a:cs typeface="Segoe UI Symbol" pitchFamily="34" charset="-120"/>
              </a:rPr>
              <a:t>✕</a:t>
            </a:r>
            <a:endParaRPr lang="en-US" sz="914" dirty="0"/>
          </a:p>
        </p:txBody>
      </p:sp>
      <p:sp>
        <p:nvSpPr>
          <p:cNvPr id="30" name="Text 24"/>
          <p:cNvSpPr/>
          <p:nvPr/>
        </p:nvSpPr>
        <p:spPr>
          <a:xfrm>
            <a:off x="2846784" y="1646634"/>
            <a:ext cx="1107281" cy="2564606"/>
          </a:xfrm>
          <a:prstGeom prst="roundRect">
            <a:avLst>
              <a:gd name="adj" fmla="val 15484"/>
            </a:avLst>
          </a:prstGeom>
          <a:solidFill>
            <a:srgbClr val="10B981">
              <a:alpha val="6000"/>
            </a:srgbClr>
          </a:solidFill>
          <a:ln w="7144">
            <a:solidFill>
              <a:srgbClr val="10B981"/>
            </a:solidFill>
            <a:prstDash val="solid"/>
          </a:ln>
        </p:spPr>
        <p:txBody>
          <a:bodyPr wrap="square" rtlCol="0" anchor="ctr"/>
          <a:lstStyle/>
          <a:p>
            <a:pPr indent="0" marL="0">
              <a:buNone/>
            </a:pPr>
            <a:endParaRPr lang="en-US" dirty="0"/>
          </a:p>
        </p:txBody>
      </p:sp>
      <p:sp>
        <p:nvSpPr>
          <p:cNvPr id="31" name="Text 25"/>
          <p:cNvSpPr/>
          <p:nvPr/>
        </p:nvSpPr>
        <p:spPr>
          <a:xfrm>
            <a:off x="3054688" y="1764506"/>
            <a:ext cx="691363"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10B981"/>
                </a:solidFill>
                <a:latin typeface="Carlito" pitchFamily="34" charset="0"/>
                <a:ea typeface="Carlito" pitchFamily="34" charset="-122"/>
                <a:cs typeface="Carlito" pitchFamily="34" charset="-120"/>
              </a:rPr>
              <a:t>BRONCE</a:t>
            </a:r>
            <a:endParaRPr lang="en-US" sz="800" dirty="0"/>
          </a:p>
        </p:txBody>
      </p:sp>
      <p:sp>
        <p:nvSpPr>
          <p:cNvPr id="32" name="Text 26"/>
          <p:cNvSpPr/>
          <p:nvPr/>
        </p:nvSpPr>
        <p:spPr>
          <a:xfrm>
            <a:off x="3091882" y="2344936"/>
            <a:ext cx="616863"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10B981"/>
                </a:solidFill>
                <a:latin typeface="Liberation Sans Narrow" pitchFamily="34" charset="0"/>
                <a:ea typeface="Liberation Sans Narrow" pitchFamily="34" charset="-122"/>
                <a:cs typeface="Liberation Sans Narrow" pitchFamily="34" charset="-120"/>
              </a:rPr>
              <a:t>$50</a:t>
            </a:r>
            <a:endParaRPr lang="en-US" sz="1800" dirty="0"/>
          </a:p>
        </p:txBody>
      </p:sp>
      <p:sp>
        <p:nvSpPr>
          <p:cNvPr id="33" name="Text 27"/>
          <p:cNvSpPr/>
          <p:nvPr/>
        </p:nvSpPr>
        <p:spPr>
          <a:xfrm>
            <a:off x="2936081" y="2630686"/>
            <a:ext cx="928688"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60 días · $25/mes</a:t>
            </a:r>
            <a:endParaRPr lang="en-US" sz="619" dirty="0"/>
          </a:p>
        </p:txBody>
      </p:sp>
      <p:sp>
        <p:nvSpPr>
          <p:cNvPr id="34" name="Text 28"/>
          <p:cNvSpPr/>
          <p:nvPr/>
        </p:nvSpPr>
        <p:spPr>
          <a:xfrm>
            <a:off x="2967777" y="2798564"/>
            <a:ext cx="865185"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100 créd. PM</a:t>
            </a:r>
            <a:endParaRPr lang="en-US" sz="800" dirty="0"/>
          </a:p>
        </p:txBody>
      </p:sp>
      <p:sp>
        <p:nvSpPr>
          <p:cNvPr id="35" name="Text 29"/>
          <p:cNvSpPr/>
          <p:nvPr/>
        </p:nvSpPr>
        <p:spPr>
          <a:xfrm>
            <a:off x="2936081" y="3414713"/>
            <a:ext cx="928688" cy="339042"/>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Tarjeta virtual</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200 espectadores</a:t>
            </a:r>
            <a:endParaRPr lang="en-US" sz="800" dirty="0"/>
          </a:p>
        </p:txBody>
      </p:sp>
      <p:sp>
        <p:nvSpPr>
          <p:cNvPr id="36" name="Text 30"/>
          <p:cNvSpPr/>
          <p:nvPr/>
        </p:nvSpPr>
        <p:spPr>
          <a:xfrm>
            <a:off x="2913221" y="3766242"/>
            <a:ext cx="974408" cy="339928"/>
          </a:xfrm>
          <a:prstGeom prst="roundRect">
            <a:avLst>
              <a:gd name="adj" fmla="val 28021"/>
            </a:avLst>
          </a:prstGeom>
          <a:solidFill>
            <a:srgbClr val="10B981">
              <a:alpha val="15000"/>
            </a:srgbClr>
          </a:solidFill>
          <a:ln w="7144">
            <a:solidFill>
              <a:srgbClr val="10B981"/>
            </a:solidFill>
            <a:prstDash val="solid"/>
          </a:ln>
        </p:spPr>
        <p:txBody>
          <a:bodyPr wrap="square" rtlCol="0" anchor="ctr"/>
          <a:lstStyle/>
          <a:p>
            <a:pPr indent="0" marL="0">
              <a:buNone/>
            </a:pPr>
            <a:endParaRPr lang="en-US" dirty="0"/>
          </a:p>
        </p:txBody>
      </p:sp>
      <p:sp>
        <p:nvSpPr>
          <p:cNvPr id="37" name="Text 31"/>
          <p:cNvSpPr/>
          <p:nvPr/>
        </p:nvSpPr>
        <p:spPr>
          <a:xfrm>
            <a:off x="2963759" y="3843338"/>
            <a:ext cx="994664" cy="185738"/>
          </a:xfrm>
          <a:prstGeom prst="rect">
            <a:avLst/>
          </a:prstGeom>
          <a:noFill/>
          <a:ln/>
        </p:spPr>
        <p:txBody>
          <a:bodyPr wrap="none" lIns="0" tIns="0" rIns="0" bIns="0" rtlCol="0" anchor="ctr"/>
          <a:lstStyle/>
          <a:p>
            <a:pPr algn="ctr" indent="0" marL="0">
              <a:lnSpc>
                <a:spcPts val="844"/>
              </a:lnSpc>
              <a:buNone/>
            </a:pPr>
            <a:r>
              <a:rPr lang="en-US" sz="800" b="1" spc="45" kern="0" dirty="0">
                <a:solidFill>
                  <a:srgbClr val="10B981"/>
                </a:solidFill>
                <a:latin typeface="Carlito" pitchFamily="34" charset="0"/>
                <a:ea typeface="Carlito" pitchFamily="34" charset="-122"/>
                <a:cs typeface="Carlito" pitchFamily="34" charset="-120"/>
              </a:rPr>
              <a:t>ENTRA A MATRIZ</a:t>
            </a:r>
            <a:endParaRPr lang="en-US" sz="800" dirty="0"/>
          </a:p>
        </p:txBody>
      </p:sp>
      <p:sp>
        <p:nvSpPr>
          <p:cNvPr id="38" name="Text 32"/>
          <p:cNvSpPr/>
          <p:nvPr/>
        </p:nvSpPr>
        <p:spPr>
          <a:xfrm>
            <a:off x="3333095" y="3868876"/>
            <a:ext cx="134660" cy="134660"/>
          </a:xfrm>
          <a:prstGeom prst="rect">
            <a:avLst/>
          </a:prstGeom>
          <a:noFill/>
          <a:ln/>
        </p:spPr>
        <p:txBody>
          <a:bodyPr wrap="none" lIns="0" tIns="0" rIns="0" bIns="0" rtlCol="0" anchor="ctr"/>
          <a:lstStyle/>
          <a:p>
            <a:pPr algn="ctr" indent="0" marL="0">
              <a:buNone/>
            </a:pPr>
            <a:r>
              <a:rPr lang="en-US" sz="914" dirty="0">
                <a:solidFill>
                  <a:srgbClr val="10B981"/>
                </a:solidFill>
                <a:latin typeface="Segoe UI Symbol" pitchFamily="34" charset="0"/>
                <a:ea typeface="Segoe UI Symbol" pitchFamily="34" charset="-122"/>
                <a:cs typeface="Segoe UI Symbol" pitchFamily="34" charset="-120"/>
              </a:rPr>
              <a:t>✓</a:t>
            </a:r>
            <a:endParaRPr lang="en-US" sz="914" dirty="0"/>
          </a:p>
        </p:txBody>
      </p:sp>
      <p:sp>
        <p:nvSpPr>
          <p:cNvPr id="39" name="Text 33"/>
          <p:cNvSpPr/>
          <p:nvPr/>
        </p:nvSpPr>
        <p:spPr>
          <a:xfrm>
            <a:off x="4018359" y="1646634"/>
            <a:ext cx="1107281" cy="2564606"/>
          </a:xfrm>
          <a:prstGeom prst="roundRect">
            <a:avLst>
              <a:gd name="adj" fmla="val 15484"/>
            </a:avLst>
          </a:prstGeom>
          <a:solidFill>
            <a:srgbClr val="2D3250">
              <a:alpha val="35000"/>
            </a:srgbClr>
          </a:solidFill>
          <a:ln w="7144">
            <a:solidFill>
              <a:srgbClr val="CBD5E1"/>
            </a:solidFill>
            <a:prstDash val="solid"/>
          </a:ln>
        </p:spPr>
        <p:txBody>
          <a:bodyPr wrap="square" rtlCol="0" anchor="ctr"/>
          <a:lstStyle/>
          <a:p>
            <a:pPr indent="0" marL="0">
              <a:buNone/>
            </a:pPr>
            <a:endParaRPr lang="en-US" dirty="0"/>
          </a:p>
        </p:txBody>
      </p:sp>
      <p:sp>
        <p:nvSpPr>
          <p:cNvPr id="40" name="Text 34"/>
          <p:cNvSpPr/>
          <p:nvPr/>
        </p:nvSpPr>
        <p:spPr>
          <a:xfrm>
            <a:off x="4271427" y="1764506"/>
            <a:ext cx="601147"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F8FAFC"/>
                </a:solidFill>
                <a:latin typeface="Carlito" pitchFamily="34" charset="0"/>
                <a:ea typeface="Carlito" pitchFamily="34" charset="-122"/>
                <a:cs typeface="Carlito" pitchFamily="34" charset="-120"/>
              </a:rPr>
              <a:t>PLATA</a:t>
            </a:r>
            <a:endParaRPr lang="en-US" sz="800" dirty="0"/>
          </a:p>
        </p:txBody>
      </p:sp>
      <p:sp>
        <p:nvSpPr>
          <p:cNvPr id="41" name="Text 35"/>
          <p:cNvSpPr/>
          <p:nvPr/>
        </p:nvSpPr>
        <p:spPr>
          <a:xfrm>
            <a:off x="4160732" y="2398514"/>
            <a:ext cx="822424"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FFFFFF"/>
                </a:solidFill>
                <a:latin typeface="Liberation Sans Narrow" pitchFamily="34" charset="0"/>
                <a:ea typeface="Liberation Sans Narrow" pitchFamily="34" charset="-122"/>
                <a:cs typeface="Liberation Sans Narrow" pitchFamily="34" charset="-120"/>
              </a:rPr>
              <a:t>$100</a:t>
            </a:r>
            <a:endParaRPr lang="en-US" sz="1800" dirty="0"/>
          </a:p>
        </p:txBody>
      </p:sp>
      <p:sp>
        <p:nvSpPr>
          <p:cNvPr id="42" name="Text 36"/>
          <p:cNvSpPr/>
          <p:nvPr/>
        </p:nvSpPr>
        <p:spPr>
          <a:xfrm>
            <a:off x="4107656" y="2684264"/>
            <a:ext cx="928688"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90 días · $33/mes</a:t>
            </a:r>
            <a:endParaRPr lang="en-US" sz="619" dirty="0"/>
          </a:p>
        </p:txBody>
      </p:sp>
      <p:sp>
        <p:nvSpPr>
          <p:cNvPr id="43" name="Text 37"/>
          <p:cNvSpPr/>
          <p:nvPr/>
        </p:nvSpPr>
        <p:spPr>
          <a:xfrm>
            <a:off x="4139352" y="2852142"/>
            <a:ext cx="865185"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200 créd. PM</a:t>
            </a:r>
            <a:endParaRPr lang="en-US" sz="800" dirty="0"/>
          </a:p>
        </p:txBody>
      </p:sp>
      <p:sp>
        <p:nvSpPr>
          <p:cNvPr id="44" name="Text 38"/>
          <p:cNvSpPr/>
          <p:nvPr/>
        </p:nvSpPr>
        <p:spPr>
          <a:xfrm>
            <a:off x="4107656" y="3521869"/>
            <a:ext cx="928688" cy="339042"/>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Landing page</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QR dinámico</a:t>
            </a:r>
            <a:endParaRPr lang="en-US" sz="800" dirty="0"/>
          </a:p>
        </p:txBody>
      </p:sp>
      <p:sp>
        <p:nvSpPr>
          <p:cNvPr id="45" name="Text 39"/>
          <p:cNvSpPr/>
          <p:nvPr/>
        </p:nvSpPr>
        <p:spPr>
          <a:xfrm>
            <a:off x="4084796" y="3873770"/>
            <a:ext cx="974408" cy="232029"/>
          </a:xfrm>
          <a:prstGeom prst="roundRect">
            <a:avLst>
              <a:gd name="adj" fmla="val 41051"/>
            </a:avLst>
          </a:prstGeom>
          <a:solidFill>
            <a:srgbClr val="10B981">
              <a:alpha val="15000"/>
            </a:srgbClr>
          </a:solidFill>
          <a:ln w="7144">
            <a:solidFill>
              <a:srgbClr val="10B981"/>
            </a:solidFill>
            <a:prstDash val="solid"/>
          </a:ln>
        </p:spPr>
        <p:txBody>
          <a:bodyPr wrap="square" rtlCol="0" anchor="ctr"/>
          <a:lstStyle/>
          <a:p>
            <a:pPr indent="0" marL="0">
              <a:buNone/>
            </a:pPr>
            <a:endParaRPr lang="en-US" dirty="0"/>
          </a:p>
        </p:txBody>
      </p:sp>
      <p:sp>
        <p:nvSpPr>
          <p:cNvPr id="46" name="Text 40"/>
          <p:cNvSpPr/>
          <p:nvPr/>
        </p:nvSpPr>
        <p:spPr>
          <a:xfrm>
            <a:off x="4391950" y="3950494"/>
            <a:ext cx="481543"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10B981"/>
                </a:solidFill>
                <a:latin typeface="Carlito" pitchFamily="34" charset="0"/>
                <a:ea typeface="Carlito" pitchFamily="34" charset="-122"/>
                <a:cs typeface="Carlito" pitchFamily="34" charset="-120"/>
              </a:rPr>
              <a:t>MATRIZ</a:t>
            </a:r>
            <a:endParaRPr lang="en-US" sz="800" dirty="0"/>
          </a:p>
        </p:txBody>
      </p:sp>
      <p:sp>
        <p:nvSpPr>
          <p:cNvPr id="47" name="Text 41"/>
          <p:cNvSpPr/>
          <p:nvPr/>
        </p:nvSpPr>
        <p:spPr>
          <a:xfrm>
            <a:off x="4504670" y="3922455"/>
            <a:ext cx="134660" cy="134660"/>
          </a:xfrm>
          <a:prstGeom prst="rect">
            <a:avLst/>
          </a:prstGeom>
          <a:noFill/>
          <a:ln/>
        </p:spPr>
        <p:txBody>
          <a:bodyPr wrap="none" lIns="0" tIns="0" rIns="0" bIns="0" rtlCol="0" anchor="ctr"/>
          <a:lstStyle/>
          <a:p>
            <a:pPr algn="ctr" indent="0" marL="0">
              <a:buNone/>
            </a:pPr>
            <a:r>
              <a:rPr lang="en-US" sz="914" dirty="0">
                <a:solidFill>
                  <a:srgbClr val="10B981"/>
                </a:solidFill>
                <a:latin typeface="Segoe UI Symbol" pitchFamily="34" charset="0"/>
                <a:ea typeface="Segoe UI Symbol" pitchFamily="34" charset="-122"/>
                <a:cs typeface="Segoe UI Symbol" pitchFamily="34" charset="-120"/>
              </a:rPr>
              <a:t>✓</a:t>
            </a:r>
            <a:endParaRPr lang="en-US" sz="914" dirty="0"/>
          </a:p>
        </p:txBody>
      </p:sp>
      <p:sp>
        <p:nvSpPr>
          <p:cNvPr id="48" name="Text 42"/>
          <p:cNvSpPr/>
          <p:nvPr/>
        </p:nvSpPr>
        <p:spPr>
          <a:xfrm>
            <a:off x="5189934" y="1646634"/>
            <a:ext cx="1107281" cy="2564606"/>
          </a:xfrm>
          <a:prstGeom prst="roundRect">
            <a:avLst>
              <a:gd name="adj" fmla="val 15484"/>
            </a:avLst>
          </a:prstGeom>
          <a:solidFill>
            <a:srgbClr val="FBBF24">
              <a:alpha val="6000"/>
            </a:srgbClr>
          </a:solidFill>
          <a:ln w="7144">
            <a:solidFill>
              <a:srgbClr val="FBBF24"/>
            </a:solidFill>
            <a:prstDash val="solid"/>
          </a:ln>
          <a:effectLst>
            <a:outerShdw sx="100000" sy="100000" kx="0" ky="0" algn="bl" rotWithShape="0" blurRad="304800" dist="50800" dir="16200000">
              <a:srgbClr val="FBBF24">
                <a:alpha val="40000"/>
              </a:srgbClr>
            </a:outerShdw>
          </a:effectLst>
        </p:spPr>
        <p:txBody>
          <a:bodyPr wrap="square" rtlCol="0" anchor="ctr"/>
          <a:lstStyle/>
          <a:p>
            <a:pPr indent="0" marL="0">
              <a:buNone/>
            </a:pPr>
            <a:endParaRPr lang="en-US" dirty="0"/>
          </a:p>
        </p:txBody>
      </p:sp>
      <p:pic>
        <p:nvPicPr>
          <p:cNvPr id="49" name="Image 4" descr="preencoded.png">    </p:cNvPr>
          <p:cNvPicPr>
            <a:picLocks noChangeAspect="1"/>
          </p:cNvPicPr>
          <p:nvPr/>
        </p:nvPicPr>
        <p:blipFill>
          <a:blip r:embed="rId5"/>
          <a:stretch>
            <a:fillRect/>
          </a:stretch>
        </p:blipFill>
        <p:spPr>
          <a:xfrm>
            <a:off x="5320085" y="1578769"/>
            <a:ext cx="846981" cy="153591"/>
          </a:xfrm>
          <a:prstGeom prst="rect">
            <a:avLst/>
          </a:prstGeom>
        </p:spPr>
      </p:pic>
      <p:sp>
        <p:nvSpPr>
          <p:cNvPr id="50" name="Text 43"/>
          <p:cNvSpPr/>
          <p:nvPr/>
        </p:nvSpPr>
        <p:spPr>
          <a:xfrm>
            <a:off x="5303789" y="1578769"/>
            <a:ext cx="879572" cy="153591"/>
          </a:xfrm>
          <a:prstGeom prst="rect">
            <a:avLst/>
          </a:prstGeom>
          <a:noFill/>
          <a:ln/>
        </p:spPr>
        <p:txBody>
          <a:bodyPr wrap="none" lIns="0" tIns="0" rIns="0" bIns="0" rtlCol="0" anchor="ctr"/>
          <a:lstStyle/>
          <a:p>
            <a:pPr algn="ctr" indent="0" marL="0">
              <a:lnSpc>
                <a:spcPts val="759"/>
              </a:lnSpc>
              <a:buNone/>
            </a:pPr>
            <a:r>
              <a:rPr lang="en-US" sz="800" b="1" spc="61" kern="0" dirty="0">
                <a:solidFill>
                  <a:srgbClr val="1A1B2E"/>
                </a:solidFill>
                <a:latin typeface="Carlito" pitchFamily="34" charset="0"/>
                <a:ea typeface="Carlito" pitchFamily="34" charset="-122"/>
                <a:cs typeface="Carlito" pitchFamily="34" charset="-120"/>
              </a:rPr>
              <a:t>★ MÁS POPULAR</a:t>
            </a:r>
            <a:endParaRPr lang="en-US" sz="800" dirty="0"/>
          </a:p>
        </p:txBody>
      </p:sp>
      <p:sp>
        <p:nvSpPr>
          <p:cNvPr id="51" name="Text 44"/>
          <p:cNvSpPr/>
          <p:nvPr/>
        </p:nvSpPr>
        <p:spPr>
          <a:xfrm>
            <a:off x="5533225" y="1764506"/>
            <a:ext cx="420588"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FBBF24"/>
                </a:solidFill>
                <a:latin typeface="Carlito" pitchFamily="34" charset="0"/>
                <a:ea typeface="Carlito" pitchFamily="34" charset="-122"/>
                <a:cs typeface="Carlito" pitchFamily="34" charset="-120"/>
              </a:rPr>
              <a:t>ORO</a:t>
            </a:r>
            <a:endParaRPr lang="en-US" sz="800" dirty="0"/>
          </a:p>
        </p:txBody>
      </p:sp>
      <p:sp>
        <p:nvSpPr>
          <p:cNvPr id="52" name="Text 45"/>
          <p:cNvSpPr/>
          <p:nvPr/>
        </p:nvSpPr>
        <p:spPr>
          <a:xfrm>
            <a:off x="5332307" y="2398514"/>
            <a:ext cx="822424"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FBBF24"/>
                </a:solidFill>
                <a:latin typeface="Liberation Sans Narrow" pitchFamily="34" charset="0"/>
                <a:ea typeface="Liberation Sans Narrow" pitchFamily="34" charset="-122"/>
                <a:cs typeface="Liberation Sans Narrow" pitchFamily="34" charset="-120"/>
              </a:rPr>
              <a:t>$250</a:t>
            </a:r>
            <a:endParaRPr lang="en-US" sz="1800" dirty="0"/>
          </a:p>
        </p:txBody>
      </p:sp>
      <p:sp>
        <p:nvSpPr>
          <p:cNvPr id="53" name="Text 46"/>
          <p:cNvSpPr/>
          <p:nvPr/>
        </p:nvSpPr>
        <p:spPr>
          <a:xfrm>
            <a:off x="5279231" y="2684264"/>
            <a:ext cx="928687"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120 días · $62/mes</a:t>
            </a:r>
            <a:endParaRPr lang="en-US" sz="619" dirty="0"/>
          </a:p>
        </p:txBody>
      </p:sp>
      <p:sp>
        <p:nvSpPr>
          <p:cNvPr id="54" name="Text 47"/>
          <p:cNvSpPr/>
          <p:nvPr/>
        </p:nvSpPr>
        <p:spPr>
          <a:xfrm>
            <a:off x="5310927" y="2852142"/>
            <a:ext cx="865185"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500 créd. PM</a:t>
            </a:r>
            <a:endParaRPr lang="en-US" sz="800" dirty="0"/>
          </a:p>
        </p:txBody>
      </p:sp>
      <p:sp>
        <p:nvSpPr>
          <p:cNvPr id="55" name="Text 48"/>
          <p:cNvSpPr/>
          <p:nvPr/>
        </p:nvSpPr>
        <p:spPr>
          <a:xfrm>
            <a:off x="5279231" y="3521869"/>
            <a:ext cx="928688" cy="339042"/>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500 espectadores</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Custom branding</a:t>
            </a:r>
            <a:endParaRPr lang="en-US" sz="800" dirty="0"/>
          </a:p>
        </p:txBody>
      </p:sp>
      <p:sp>
        <p:nvSpPr>
          <p:cNvPr id="56" name="Text 49"/>
          <p:cNvSpPr/>
          <p:nvPr/>
        </p:nvSpPr>
        <p:spPr>
          <a:xfrm>
            <a:off x="5256371" y="3873770"/>
            <a:ext cx="974408" cy="232029"/>
          </a:xfrm>
          <a:prstGeom prst="roundRect">
            <a:avLst>
              <a:gd name="adj" fmla="val 41051"/>
            </a:avLst>
          </a:prstGeom>
          <a:solidFill>
            <a:srgbClr val="10B981">
              <a:alpha val="15000"/>
            </a:srgbClr>
          </a:solidFill>
          <a:ln w="7144">
            <a:solidFill>
              <a:srgbClr val="10B981"/>
            </a:solidFill>
            <a:prstDash val="solid"/>
          </a:ln>
        </p:spPr>
        <p:txBody>
          <a:bodyPr wrap="square" rtlCol="0" anchor="ctr"/>
          <a:lstStyle/>
          <a:p>
            <a:pPr indent="0" marL="0">
              <a:buNone/>
            </a:pPr>
            <a:endParaRPr lang="en-US" dirty="0"/>
          </a:p>
        </p:txBody>
      </p:sp>
      <p:sp>
        <p:nvSpPr>
          <p:cNvPr id="57" name="Text 50"/>
          <p:cNvSpPr/>
          <p:nvPr/>
        </p:nvSpPr>
        <p:spPr>
          <a:xfrm>
            <a:off x="5563525" y="3950494"/>
            <a:ext cx="481543"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10B981"/>
                </a:solidFill>
                <a:latin typeface="Carlito" pitchFamily="34" charset="0"/>
                <a:ea typeface="Carlito" pitchFamily="34" charset="-122"/>
                <a:cs typeface="Carlito" pitchFamily="34" charset="-120"/>
              </a:rPr>
              <a:t>MATRIZ</a:t>
            </a:r>
            <a:endParaRPr lang="en-US" sz="800" dirty="0"/>
          </a:p>
        </p:txBody>
      </p:sp>
      <p:sp>
        <p:nvSpPr>
          <p:cNvPr id="58" name="Text 51"/>
          <p:cNvSpPr/>
          <p:nvPr/>
        </p:nvSpPr>
        <p:spPr>
          <a:xfrm>
            <a:off x="5676245" y="3922455"/>
            <a:ext cx="134660" cy="134660"/>
          </a:xfrm>
          <a:prstGeom prst="rect">
            <a:avLst/>
          </a:prstGeom>
          <a:noFill/>
          <a:ln/>
        </p:spPr>
        <p:txBody>
          <a:bodyPr wrap="none" lIns="0" tIns="0" rIns="0" bIns="0" rtlCol="0" anchor="ctr"/>
          <a:lstStyle/>
          <a:p>
            <a:pPr algn="ctr" indent="0" marL="0">
              <a:buNone/>
            </a:pPr>
            <a:r>
              <a:rPr lang="en-US" sz="914" dirty="0">
                <a:solidFill>
                  <a:srgbClr val="10B981"/>
                </a:solidFill>
                <a:latin typeface="Segoe UI Symbol" pitchFamily="34" charset="0"/>
                <a:ea typeface="Segoe UI Symbol" pitchFamily="34" charset="-122"/>
                <a:cs typeface="Segoe UI Symbol" pitchFamily="34" charset="-120"/>
              </a:rPr>
              <a:t>✓</a:t>
            </a:r>
            <a:endParaRPr lang="en-US" sz="914" dirty="0"/>
          </a:p>
        </p:txBody>
      </p:sp>
      <p:sp>
        <p:nvSpPr>
          <p:cNvPr id="59" name="Text 52"/>
          <p:cNvSpPr/>
          <p:nvPr/>
        </p:nvSpPr>
        <p:spPr>
          <a:xfrm>
            <a:off x="6361509" y="1646634"/>
            <a:ext cx="1107281" cy="2564606"/>
          </a:xfrm>
          <a:prstGeom prst="roundRect">
            <a:avLst>
              <a:gd name="adj" fmla="val 15484"/>
            </a:avLst>
          </a:prstGeom>
          <a:solidFill>
            <a:srgbClr val="F8FAFC">
              <a:alpha val="4000"/>
            </a:srgbClr>
          </a:solidFill>
          <a:ln w="7144">
            <a:solidFill>
              <a:srgbClr val="F8FAFC"/>
            </a:solidFill>
            <a:prstDash val="solid"/>
          </a:ln>
        </p:spPr>
        <p:txBody>
          <a:bodyPr wrap="square" rtlCol="0" anchor="ctr"/>
          <a:lstStyle/>
          <a:p>
            <a:pPr indent="0" marL="0">
              <a:buNone/>
            </a:pPr>
            <a:endParaRPr lang="en-US" dirty="0"/>
          </a:p>
        </p:txBody>
      </p:sp>
      <p:sp>
        <p:nvSpPr>
          <p:cNvPr id="60" name="Text 53"/>
          <p:cNvSpPr/>
          <p:nvPr/>
        </p:nvSpPr>
        <p:spPr>
          <a:xfrm>
            <a:off x="6550643" y="1764506"/>
            <a:ext cx="728902"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FFFFFF"/>
                </a:solidFill>
                <a:latin typeface="Carlito" pitchFamily="34" charset="0"/>
                <a:ea typeface="Carlito" pitchFamily="34" charset="-122"/>
                <a:cs typeface="Carlito" pitchFamily="34" charset="-120"/>
              </a:rPr>
              <a:t>PLATINO</a:t>
            </a:r>
            <a:endParaRPr lang="en-US" sz="800" dirty="0"/>
          </a:p>
        </p:txBody>
      </p:sp>
      <p:sp>
        <p:nvSpPr>
          <p:cNvPr id="61" name="Text 54"/>
          <p:cNvSpPr/>
          <p:nvPr/>
        </p:nvSpPr>
        <p:spPr>
          <a:xfrm>
            <a:off x="6503882" y="2339578"/>
            <a:ext cx="822424"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FFFFFF"/>
                </a:solidFill>
                <a:latin typeface="Liberation Sans Narrow" pitchFamily="34" charset="0"/>
                <a:ea typeface="Liberation Sans Narrow" pitchFamily="34" charset="-122"/>
                <a:cs typeface="Liberation Sans Narrow" pitchFamily="34" charset="-120"/>
              </a:rPr>
              <a:t>$500</a:t>
            </a:r>
            <a:endParaRPr lang="en-US" sz="1800" dirty="0"/>
          </a:p>
        </p:txBody>
      </p:sp>
      <p:sp>
        <p:nvSpPr>
          <p:cNvPr id="62" name="Text 55"/>
          <p:cNvSpPr/>
          <p:nvPr/>
        </p:nvSpPr>
        <p:spPr>
          <a:xfrm>
            <a:off x="6450806" y="2625328"/>
            <a:ext cx="928688"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180 días · $83/mes</a:t>
            </a:r>
            <a:endParaRPr lang="en-US" sz="619" dirty="0"/>
          </a:p>
        </p:txBody>
      </p:sp>
      <p:sp>
        <p:nvSpPr>
          <p:cNvPr id="63" name="Text 56"/>
          <p:cNvSpPr/>
          <p:nvPr/>
        </p:nvSpPr>
        <p:spPr>
          <a:xfrm>
            <a:off x="6445336" y="2793206"/>
            <a:ext cx="939516"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1000 créd. PM</a:t>
            </a:r>
            <a:endParaRPr lang="en-US" sz="800" dirty="0"/>
          </a:p>
        </p:txBody>
      </p:sp>
      <p:sp>
        <p:nvSpPr>
          <p:cNvPr id="64" name="Text 57"/>
          <p:cNvSpPr/>
          <p:nvPr/>
        </p:nvSpPr>
        <p:spPr>
          <a:xfrm>
            <a:off x="6450806" y="3403997"/>
            <a:ext cx="928688" cy="463987"/>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1,000 espectadores</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Herramientas pro</a:t>
            </a:r>
            <a:endParaRPr lang="en-US" sz="800" dirty="0"/>
          </a:p>
        </p:txBody>
      </p:sp>
      <p:sp>
        <p:nvSpPr>
          <p:cNvPr id="65" name="Text 58"/>
          <p:cNvSpPr/>
          <p:nvPr/>
        </p:nvSpPr>
        <p:spPr>
          <a:xfrm>
            <a:off x="6427946" y="3873770"/>
            <a:ext cx="974408" cy="232029"/>
          </a:xfrm>
          <a:prstGeom prst="roundRect">
            <a:avLst>
              <a:gd name="adj" fmla="val 41051"/>
            </a:avLst>
          </a:prstGeom>
          <a:solidFill>
            <a:srgbClr val="10B981">
              <a:alpha val="15000"/>
            </a:srgbClr>
          </a:solidFill>
          <a:ln w="7144">
            <a:solidFill>
              <a:srgbClr val="10B981"/>
            </a:solidFill>
            <a:prstDash val="solid"/>
          </a:ln>
        </p:spPr>
        <p:txBody>
          <a:bodyPr wrap="square" rtlCol="0" anchor="ctr"/>
          <a:lstStyle/>
          <a:p>
            <a:pPr indent="0" marL="0">
              <a:buNone/>
            </a:pPr>
            <a:endParaRPr lang="en-US" dirty="0"/>
          </a:p>
        </p:txBody>
      </p:sp>
      <p:sp>
        <p:nvSpPr>
          <p:cNvPr id="66" name="Text 59"/>
          <p:cNvSpPr/>
          <p:nvPr/>
        </p:nvSpPr>
        <p:spPr>
          <a:xfrm>
            <a:off x="6735100" y="3950494"/>
            <a:ext cx="481543"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10B981"/>
                </a:solidFill>
                <a:latin typeface="Carlito" pitchFamily="34" charset="0"/>
                <a:ea typeface="Carlito" pitchFamily="34" charset="-122"/>
                <a:cs typeface="Carlito" pitchFamily="34" charset="-120"/>
              </a:rPr>
              <a:t>MATRIZ</a:t>
            </a:r>
            <a:endParaRPr lang="en-US" sz="800" dirty="0"/>
          </a:p>
        </p:txBody>
      </p:sp>
      <p:sp>
        <p:nvSpPr>
          <p:cNvPr id="67" name="Text 60"/>
          <p:cNvSpPr/>
          <p:nvPr/>
        </p:nvSpPr>
        <p:spPr>
          <a:xfrm>
            <a:off x="6847820" y="3922455"/>
            <a:ext cx="134660" cy="134660"/>
          </a:xfrm>
          <a:prstGeom prst="rect">
            <a:avLst/>
          </a:prstGeom>
          <a:noFill/>
          <a:ln/>
        </p:spPr>
        <p:txBody>
          <a:bodyPr wrap="none" lIns="0" tIns="0" rIns="0" bIns="0" rtlCol="0" anchor="ctr"/>
          <a:lstStyle/>
          <a:p>
            <a:pPr algn="ctr" indent="0" marL="0">
              <a:buNone/>
            </a:pPr>
            <a:r>
              <a:rPr lang="en-US" sz="914" dirty="0">
                <a:solidFill>
                  <a:srgbClr val="10B981"/>
                </a:solidFill>
                <a:latin typeface="Segoe UI Symbol" pitchFamily="34" charset="0"/>
                <a:ea typeface="Segoe UI Symbol" pitchFamily="34" charset="-122"/>
                <a:cs typeface="Segoe UI Symbol" pitchFamily="34" charset="-120"/>
              </a:rPr>
              <a:t>✓</a:t>
            </a:r>
            <a:endParaRPr lang="en-US" sz="914" dirty="0"/>
          </a:p>
        </p:txBody>
      </p:sp>
      <p:pic>
        <p:nvPicPr>
          <p:cNvPr id="68" name="Image 5" descr="preencoded.png">    </p:cNvPr>
          <p:cNvPicPr>
            <a:picLocks noChangeAspect="1"/>
          </p:cNvPicPr>
          <p:nvPr/>
        </p:nvPicPr>
        <p:blipFill>
          <a:blip r:embed="rId6"/>
          <a:stretch>
            <a:fillRect/>
          </a:stretch>
        </p:blipFill>
        <p:spPr>
          <a:xfrm>
            <a:off x="7529513" y="1643063"/>
            <a:ext cx="1114425" cy="2571750"/>
          </a:xfrm>
          <a:prstGeom prst="rect">
            <a:avLst/>
          </a:prstGeom>
        </p:spPr>
      </p:pic>
      <p:sp>
        <p:nvSpPr>
          <p:cNvPr id="69" name="Text 61"/>
          <p:cNvSpPr/>
          <p:nvPr/>
        </p:nvSpPr>
        <p:spPr>
          <a:xfrm>
            <a:off x="7533084" y="1646634"/>
            <a:ext cx="1107281" cy="2564606"/>
          </a:xfrm>
          <a:prstGeom prst="roundRect">
            <a:avLst>
              <a:gd name="adj" fmla="val 15484"/>
            </a:avLst>
          </a:prstGeom>
          <a:noFill/>
          <a:ln w="7144">
            <a:solidFill>
              <a:srgbClr val="E879F9"/>
            </a:solidFill>
            <a:prstDash val="solid"/>
          </a:ln>
        </p:spPr>
        <p:txBody>
          <a:bodyPr wrap="square" rtlCol="0" anchor="ctr"/>
          <a:lstStyle/>
          <a:p>
            <a:pPr indent="0" marL="0">
              <a:buNone/>
            </a:pPr>
            <a:endParaRPr lang="en-US" dirty="0"/>
          </a:p>
        </p:txBody>
      </p:sp>
      <p:pic>
        <p:nvPicPr>
          <p:cNvPr id="70" name="Image 6" descr="preencoded.png">    </p:cNvPr>
          <p:cNvPicPr>
            <a:picLocks noChangeAspect="1"/>
          </p:cNvPicPr>
          <p:nvPr/>
        </p:nvPicPr>
        <p:blipFill>
          <a:blip r:embed="rId7"/>
          <a:stretch>
            <a:fillRect/>
          </a:stretch>
        </p:blipFill>
        <p:spPr>
          <a:xfrm>
            <a:off x="7636111" y="1578769"/>
            <a:ext cx="901229" cy="153591"/>
          </a:xfrm>
          <a:prstGeom prst="rect">
            <a:avLst/>
          </a:prstGeom>
        </p:spPr>
      </p:pic>
      <p:sp>
        <p:nvSpPr>
          <p:cNvPr id="71" name="Text 62"/>
          <p:cNvSpPr/>
          <p:nvPr/>
        </p:nvSpPr>
        <p:spPr>
          <a:xfrm>
            <a:off x="7599583" y="1578769"/>
            <a:ext cx="974283" cy="153591"/>
          </a:xfrm>
          <a:prstGeom prst="rect">
            <a:avLst/>
          </a:prstGeom>
          <a:noFill/>
          <a:ln/>
        </p:spPr>
        <p:txBody>
          <a:bodyPr wrap="none" lIns="0" tIns="0" rIns="0" bIns="0" rtlCol="0" anchor="ctr"/>
          <a:lstStyle/>
          <a:p>
            <a:pPr algn="ctr" indent="0" marL="0">
              <a:lnSpc>
                <a:spcPts val="759"/>
              </a:lnSpc>
              <a:buNone/>
            </a:pPr>
            <a:r>
              <a:rPr lang="en-US" sz="800" b="1" spc="61" kern="0" dirty="0">
                <a:solidFill>
                  <a:srgbClr val="1A1B2E"/>
                </a:solidFill>
                <a:latin typeface="Carlito" pitchFamily="34" charset="0"/>
                <a:ea typeface="Carlito" pitchFamily="34" charset="-122"/>
                <a:cs typeface="Carlito" pitchFamily="34" charset="-120"/>
              </a:rPr>
              <a:t>★ MEJOR AHORRO</a:t>
            </a:r>
            <a:endParaRPr lang="en-US" sz="800" dirty="0"/>
          </a:p>
        </p:txBody>
      </p:sp>
      <p:sp>
        <p:nvSpPr>
          <p:cNvPr id="72" name="Text 63"/>
          <p:cNvSpPr/>
          <p:nvPr/>
        </p:nvSpPr>
        <p:spPr>
          <a:xfrm>
            <a:off x="7640936" y="1764506"/>
            <a:ext cx="891466" cy="111871"/>
          </a:xfrm>
          <a:prstGeom prst="rect">
            <a:avLst/>
          </a:prstGeom>
          <a:noFill/>
          <a:ln/>
        </p:spPr>
        <p:txBody>
          <a:bodyPr wrap="none" lIns="0" tIns="0" rIns="0" bIns="0" rtlCol="0" anchor="t">
            <a:normAutofit/>
          </a:bodyPr>
          <a:lstStyle/>
          <a:p>
            <a:pPr algn="ctr" indent="0" marL="0">
              <a:lnSpc>
                <a:spcPts val="1097"/>
              </a:lnSpc>
              <a:buNone/>
            </a:pPr>
            <a:r>
              <a:rPr lang="en-US" sz="800" b="1" spc="88" kern="0" dirty="0">
                <a:solidFill>
                  <a:srgbClr val="E879F9"/>
                </a:solidFill>
                <a:latin typeface="Carlito" pitchFamily="34" charset="0"/>
                <a:ea typeface="Carlito" pitchFamily="34" charset="-122"/>
                <a:cs typeface="Carlito" pitchFamily="34" charset="-120"/>
              </a:rPr>
              <a:t>DIAMANTE</a:t>
            </a:r>
            <a:endParaRPr lang="en-US" sz="800" dirty="0"/>
          </a:p>
        </p:txBody>
      </p:sp>
      <p:sp>
        <p:nvSpPr>
          <p:cNvPr id="73" name="Text 64"/>
          <p:cNvSpPr/>
          <p:nvPr/>
        </p:nvSpPr>
        <p:spPr>
          <a:xfrm>
            <a:off x="7622381" y="2398514"/>
            <a:ext cx="928687" cy="246888"/>
          </a:xfrm>
          <a:prstGeom prst="rect">
            <a:avLst/>
          </a:prstGeom>
          <a:noFill/>
          <a:ln/>
        </p:spPr>
        <p:txBody>
          <a:bodyPr wrap="none" lIns="0" tIns="0" rIns="0" bIns="0" rtlCol="0" anchor="t"/>
          <a:lstStyle/>
          <a:p>
            <a:pPr algn="ctr" indent="0" marL="0">
              <a:lnSpc>
                <a:spcPts val="1800"/>
              </a:lnSpc>
              <a:buNone/>
            </a:pPr>
            <a:r>
              <a:rPr lang="en-US" sz="1800" b="1" spc="-72" kern="0" dirty="0">
                <a:solidFill>
                  <a:srgbClr val="A78BFA"/>
                </a:solidFill>
                <a:latin typeface="Liberation Sans Narrow" pitchFamily="34" charset="0"/>
                <a:ea typeface="Liberation Sans Narrow" pitchFamily="34" charset="-122"/>
                <a:cs typeface="Liberation Sans Narrow" pitchFamily="34" charset="-120"/>
              </a:rPr>
              <a:t>$1000</a:t>
            </a:r>
            <a:endParaRPr lang="en-US" sz="1800" dirty="0"/>
          </a:p>
        </p:txBody>
      </p:sp>
      <p:sp>
        <p:nvSpPr>
          <p:cNvPr id="74" name="Text 65"/>
          <p:cNvSpPr/>
          <p:nvPr/>
        </p:nvSpPr>
        <p:spPr>
          <a:xfrm>
            <a:off x="7622381" y="2684264"/>
            <a:ext cx="928688" cy="140446"/>
          </a:xfrm>
          <a:prstGeom prst="rect">
            <a:avLst/>
          </a:prstGeom>
          <a:noFill/>
          <a:ln/>
        </p:spPr>
        <p:txBody>
          <a:bodyPr wrap="none" lIns="0" tIns="0" rIns="0" bIns="0" rtlCol="0" anchor="t">
            <a:normAutofit/>
          </a:bodyPr>
          <a:lstStyle/>
          <a:p>
            <a:pPr algn="ctr" indent="0" marL="0">
              <a:lnSpc>
                <a:spcPts val="928"/>
              </a:lnSpc>
              <a:buNone/>
            </a:pPr>
            <a:r>
              <a:rPr lang="en-US" sz="619" spc="25" kern="0" dirty="0">
                <a:solidFill>
                  <a:srgbClr val="94A3B8"/>
                </a:solidFill>
                <a:latin typeface="Liberation Sans Narrow" pitchFamily="34" charset="0"/>
                <a:ea typeface="Liberation Sans Narrow" pitchFamily="34" charset="-122"/>
                <a:cs typeface="Liberation Sans Narrow" pitchFamily="34" charset="-120"/>
              </a:rPr>
              <a:t>/ 365 días · $82/mes</a:t>
            </a:r>
            <a:endParaRPr lang="en-US" sz="619" dirty="0"/>
          </a:p>
        </p:txBody>
      </p:sp>
      <p:sp>
        <p:nvSpPr>
          <p:cNvPr id="75" name="Text 66"/>
          <p:cNvSpPr/>
          <p:nvPr/>
        </p:nvSpPr>
        <p:spPr>
          <a:xfrm>
            <a:off x="7628342" y="2852142"/>
            <a:ext cx="916655" cy="164592"/>
          </a:xfrm>
          <a:prstGeom prst="rect">
            <a:avLst/>
          </a:prstGeom>
          <a:noFill/>
          <a:ln/>
        </p:spPr>
        <p:txBody>
          <a:bodyPr wrap="none" lIns="0" tIns="0" rIns="0" bIns="0" rtlCol="0" anchor="t"/>
          <a:lstStyle/>
          <a:p>
            <a:pPr algn="ctr" indent="0" marL="0">
              <a:lnSpc>
                <a:spcPts val="928"/>
              </a:lnSpc>
              <a:buNone/>
            </a:pPr>
            <a:r>
              <a:rPr lang="en-US" sz="800" spc="12" kern="0" dirty="0">
                <a:solidFill>
                  <a:srgbClr val="22D3EE"/>
                </a:solidFill>
                <a:latin typeface="Liberation Sans Narrow" pitchFamily="34" charset="0"/>
                <a:ea typeface="Liberation Sans Narrow" pitchFamily="34" charset="-122"/>
                <a:cs typeface="Liberation Sans Narrow" pitchFamily="34" charset="-120"/>
              </a:rPr>
              <a:t>o 1500+ créd. PM</a:t>
            </a:r>
            <a:endParaRPr lang="en-US" sz="800" dirty="0"/>
          </a:p>
        </p:txBody>
      </p:sp>
      <p:sp>
        <p:nvSpPr>
          <p:cNvPr id="76" name="Text 67"/>
          <p:cNvSpPr/>
          <p:nvPr/>
        </p:nvSpPr>
        <p:spPr>
          <a:xfrm>
            <a:off x="7622381" y="3521869"/>
            <a:ext cx="928688" cy="339042"/>
          </a:xfrm>
          <a:prstGeom prst="rect">
            <a:avLst/>
          </a:prstGeom>
          <a:noFill/>
          <a:ln/>
        </p:spPr>
        <p:txBody>
          <a:bodyPr wrap="square" lIns="21431" tIns="0" rIns="0" bIns="0" rtlCol="0" anchor="t"/>
          <a:lstStyle/>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Suite completa</a:t>
            </a:r>
            <a:endParaRPr lang="en-US" sz="800" dirty="0"/>
          </a:p>
          <a:p>
            <a:pPr algn="l" indent="0" marL="0">
              <a:lnSpc>
                <a:spcPts val="928"/>
              </a:lnSpc>
              <a:spcAft>
                <a:spcPts val="225"/>
              </a:spcAft>
              <a:buNone/>
            </a:pPr>
            <a:r>
              <a:rPr lang="en-US" sz="600" dirty="0">
                <a:solidFill>
                  <a:srgbClr val="22D3EE"/>
                </a:solidFill>
                <a:latin typeface="Carlito" pitchFamily="34" charset="0"/>
                <a:ea typeface="Carlito" pitchFamily="34" charset="-122"/>
                <a:cs typeface="Carlito" pitchFamily="34" charset="-120"/>
              </a:rPr>
              <a:t>●  </a:t>
            </a:r>
            <a:pPr algn="l" indent="0" marL="0">
              <a:lnSpc>
                <a:spcPts val="928"/>
              </a:lnSpc>
              <a:spcAft>
                <a:spcPts val="225"/>
              </a:spcAft>
              <a:buNone/>
            </a:pPr>
            <a:r>
              <a:rPr lang="en-US" sz="800" dirty="0">
                <a:solidFill>
                  <a:srgbClr val="94A3B8"/>
                </a:solidFill>
                <a:latin typeface="Carlito" pitchFamily="34" charset="0"/>
                <a:ea typeface="Carlito" pitchFamily="34" charset="-122"/>
                <a:cs typeface="Carlito" pitchFamily="34" charset="-120"/>
              </a:rPr>
              <a:t>Soporte VIP 24/7</a:t>
            </a:r>
            <a:endParaRPr lang="en-US" sz="800" dirty="0"/>
          </a:p>
        </p:txBody>
      </p:sp>
      <p:sp>
        <p:nvSpPr>
          <p:cNvPr id="77" name="Text 68"/>
          <p:cNvSpPr/>
          <p:nvPr/>
        </p:nvSpPr>
        <p:spPr>
          <a:xfrm>
            <a:off x="7599521" y="3873770"/>
            <a:ext cx="974408" cy="232029"/>
          </a:xfrm>
          <a:prstGeom prst="roundRect">
            <a:avLst>
              <a:gd name="adj" fmla="val 41051"/>
            </a:avLst>
          </a:prstGeom>
          <a:solidFill>
            <a:srgbClr val="E879F9">
              <a:alpha val="18000"/>
            </a:srgbClr>
          </a:solidFill>
          <a:ln w="7144">
            <a:solidFill>
              <a:srgbClr val="E879F9"/>
            </a:solidFill>
            <a:prstDash val="solid"/>
          </a:ln>
        </p:spPr>
        <p:txBody>
          <a:bodyPr wrap="square" rtlCol="0" anchor="ctr"/>
          <a:lstStyle/>
          <a:p>
            <a:pPr indent="0" marL="0">
              <a:buNone/>
            </a:pPr>
            <a:endParaRPr lang="en-US" dirty="0"/>
          </a:p>
        </p:txBody>
      </p:sp>
      <p:sp>
        <p:nvSpPr>
          <p:cNvPr id="78" name="Text 69"/>
          <p:cNvSpPr/>
          <p:nvPr/>
        </p:nvSpPr>
        <p:spPr>
          <a:xfrm>
            <a:off x="7724445" y="3950494"/>
            <a:ext cx="846003" cy="91440"/>
          </a:xfrm>
          <a:prstGeom prst="rect">
            <a:avLst/>
          </a:prstGeom>
          <a:noFill/>
          <a:ln/>
        </p:spPr>
        <p:txBody>
          <a:bodyPr wrap="none" lIns="0" tIns="0" rIns="0" bIns="0" rtlCol="0" anchor="ctr"/>
          <a:lstStyle/>
          <a:p>
            <a:pPr algn="ctr" indent="0" marL="0">
              <a:lnSpc>
                <a:spcPts val="844"/>
              </a:lnSpc>
              <a:buNone/>
            </a:pPr>
            <a:r>
              <a:rPr lang="en-US" sz="800" b="1" spc="45" kern="0" dirty="0">
                <a:solidFill>
                  <a:srgbClr val="E879F9"/>
                </a:solidFill>
                <a:latin typeface="Carlito" pitchFamily="34" charset="0"/>
                <a:ea typeface="Carlito" pitchFamily="34" charset="-122"/>
                <a:cs typeface="Carlito" pitchFamily="34" charset="-120"/>
              </a:rPr>
              <a:t>+ ESCALACIÓN</a:t>
            </a:r>
            <a:endParaRPr lang="en-US" sz="800" dirty="0"/>
          </a:p>
        </p:txBody>
      </p:sp>
      <p:sp>
        <p:nvSpPr>
          <p:cNvPr id="79" name="Text 70"/>
          <p:cNvSpPr/>
          <p:nvPr/>
        </p:nvSpPr>
        <p:spPr>
          <a:xfrm>
            <a:off x="8019395" y="3922455"/>
            <a:ext cx="134660" cy="134660"/>
          </a:xfrm>
          <a:prstGeom prst="rect">
            <a:avLst/>
          </a:prstGeom>
          <a:noFill/>
          <a:ln/>
        </p:spPr>
        <p:txBody>
          <a:bodyPr wrap="none" lIns="0" tIns="0" rIns="0" bIns="0" rtlCol="0" anchor="ctr"/>
          <a:lstStyle/>
          <a:p>
            <a:pPr algn="ctr" indent="0" marL="0">
              <a:buNone/>
            </a:pPr>
            <a:r>
              <a:rPr lang="en-US" sz="914" dirty="0">
                <a:solidFill>
                  <a:srgbClr val="E879F9"/>
                </a:solidFill>
                <a:latin typeface="Segoe UI Symbol" pitchFamily="34" charset="0"/>
                <a:ea typeface="Segoe UI Symbol" pitchFamily="34" charset="-122"/>
                <a:cs typeface="Segoe UI Symbol" pitchFamily="34" charset="-120"/>
              </a:rPr>
              <a:t>✦</a:t>
            </a:r>
            <a:endParaRPr lang="en-US" sz="914" dirty="0"/>
          </a:p>
        </p:txBody>
      </p:sp>
      <p:sp>
        <p:nvSpPr>
          <p:cNvPr id="80" name="Text 71"/>
          <p:cNvSpPr/>
          <p:nvPr/>
        </p:nvSpPr>
        <p:spPr>
          <a:xfrm>
            <a:off x="232172" y="4418409"/>
            <a:ext cx="8679656" cy="335756"/>
          </a:xfrm>
          <a:prstGeom prst="roundRect">
            <a:avLst>
              <a:gd name="adj" fmla="val 39716"/>
            </a:avLst>
          </a:prstGeom>
          <a:solidFill>
            <a:srgbClr val="10B981">
              <a:alpha val="8000"/>
            </a:srgbClr>
          </a:solidFill>
          <a:ln w="7144">
            <a:solidFill>
              <a:srgbClr val="10B981"/>
            </a:solidFill>
            <a:prstDash val="solid"/>
          </a:ln>
        </p:spPr>
        <p:txBody>
          <a:bodyPr wrap="square" rtlCol="0" anchor="ctr"/>
          <a:lstStyle/>
          <a:p>
            <a:pPr indent="0" marL="0">
              <a:buNone/>
            </a:pPr>
            <a:endParaRPr lang="en-US" dirty="0"/>
          </a:p>
        </p:txBody>
      </p:sp>
      <p:sp>
        <p:nvSpPr>
          <p:cNvPr id="81" name="Text 72"/>
          <p:cNvSpPr/>
          <p:nvPr/>
        </p:nvSpPr>
        <p:spPr>
          <a:xfrm>
            <a:off x="378619" y="4507706"/>
            <a:ext cx="157163" cy="157163"/>
          </a:xfrm>
          <a:prstGeom prst="rect">
            <a:avLst/>
          </a:prstGeom>
          <a:noFill/>
          <a:ln/>
        </p:spPr>
        <p:txBody>
          <a:bodyPr wrap="none" lIns="0" tIns="0" rIns="0" bIns="0" rtlCol="0" anchor="ctr"/>
          <a:lstStyle/>
          <a:p>
            <a:pPr algn="ctr" indent="0" marL="0">
              <a:buNone/>
            </a:pPr>
            <a:r>
              <a:rPr lang="en-US" sz="1547" dirty="0">
                <a:solidFill>
                  <a:srgbClr val="10B981"/>
                </a:solidFill>
                <a:latin typeface="Segoe UI Symbol" pitchFamily="34" charset="0"/>
                <a:ea typeface="Segoe UI Symbol" pitchFamily="34" charset="-122"/>
                <a:cs typeface="Segoe UI Symbol" pitchFamily="34" charset="-120"/>
              </a:rPr>
              <a:t>ⓘ</a:t>
            </a:r>
            <a:endParaRPr lang="en-US" sz="1547" dirty="0"/>
          </a:p>
        </p:txBody>
      </p:sp>
      <p:sp>
        <p:nvSpPr>
          <p:cNvPr id="82" name="Text 73"/>
          <p:cNvSpPr/>
          <p:nvPr/>
        </p:nvSpPr>
        <p:spPr>
          <a:xfrm>
            <a:off x="635794" y="4511278"/>
            <a:ext cx="2293238" cy="153591"/>
          </a:xfrm>
          <a:prstGeom prst="rect">
            <a:avLst/>
          </a:prstGeom>
          <a:noFill/>
          <a:ln/>
        </p:spPr>
        <p:txBody>
          <a:bodyPr wrap="none" lIns="0" tIns="0" rIns="0" bIns="0" rtlCol="0" anchor="t"/>
          <a:lstStyle/>
          <a:p>
            <a:pPr algn="l" indent="0" marL="0">
              <a:lnSpc>
                <a:spcPts val="1181"/>
              </a:lnSpc>
              <a:buNone/>
            </a:pPr>
            <a:r>
              <a:rPr lang="en-US" sz="800" b="1" spc="63" kern="0" dirty="0">
                <a:solidFill>
                  <a:srgbClr val="10B981"/>
                </a:solidFill>
                <a:latin typeface="Carlito" pitchFamily="34" charset="0"/>
                <a:ea typeface="Carlito" pitchFamily="34" charset="-122"/>
                <a:cs typeface="Carlito" pitchFamily="34" charset="-120"/>
              </a:rPr>
              <a:t>BRONCE = ENTRADA A LA MATRIZ</a:t>
            </a:r>
            <a:endParaRPr lang="en-US" sz="800" dirty="0"/>
          </a:p>
        </p:txBody>
      </p:sp>
      <p:sp>
        <p:nvSpPr>
          <p:cNvPr id="83" name="Text 74"/>
          <p:cNvSpPr/>
          <p:nvPr/>
        </p:nvSpPr>
        <p:spPr>
          <a:xfrm>
            <a:off x="2859174" y="4516636"/>
            <a:ext cx="5913351" cy="148233"/>
          </a:xfrm>
          <a:prstGeom prst="rect">
            <a:avLst/>
          </a:prstGeom>
          <a:noFill/>
          <a:ln/>
        </p:spPr>
        <p:txBody>
          <a:bodyPr wrap="square" lIns="0" tIns="0" rIns="0" bIns="0" rtlCol="0" anchor="t"/>
          <a:lstStyle/>
          <a:p>
            <a:pPr algn="l" indent="0" marL="0">
              <a:lnSpc>
                <a:spcPts val="1097"/>
              </a:lnSpc>
              <a:buNone/>
            </a:pPr>
            <a:r>
              <a:rPr lang="en-US" sz="800" dirty="0">
                <a:solidFill>
                  <a:srgbClr val="94A3B8"/>
                </a:solidFill>
                <a:latin typeface="Carlito" pitchFamily="34" charset="0"/>
                <a:ea typeface="Carlito" pitchFamily="34" charset="-122"/>
                <a:cs typeface="Carlito" pitchFamily="34" charset="-120"/>
              </a:rPr>
              <a:t>· Mínimo para comisiones por nivel.</a:t>
            </a:r>
            <a:endParaRPr lang="en-US" sz="800" dirty="0"/>
          </a:p>
        </p:txBody>
      </p:sp>
      <p:pic>
        <p:nvPicPr>
          <p:cNvPr id="84" name="Image 7" descr="https://chat.z.ai/api/v1/sandbox/version/file?path=download%2Fslides%2Flogo-white.png&amp;chatId=d56a80c7-af03-4919-9bc3-060e704a4cd0">    </p:cNvPr>
          <p:cNvPicPr>
            <a:picLocks noChangeAspect="1"/>
          </p:cNvPicPr>
          <p:nvPr/>
        </p:nvPicPr>
        <p:blipFill>
          <a:blip r:embed="rId8"/>
          <a:stretch>
            <a:fillRect/>
          </a:stretch>
        </p:blipFill>
        <p:spPr>
          <a:xfrm>
            <a:off x="457200" y="257175"/>
            <a:ext cx="228600" cy="228600"/>
          </a:xfrm>
          <a:prstGeom prst="rect">
            <a:avLst/>
          </a:prstGeom>
        </p:spPr>
      </p:pic>
      <p:sp>
        <p:nvSpPr>
          <p:cNvPr id="85" name="Text 75"/>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86" name="Text 76"/>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ESCALACIÓN SIN LÍMITE</a:t>
            </a:r>
            <a:endParaRPr lang="en-US" sz="800" dirty="0"/>
          </a:p>
        </p:txBody>
      </p:sp>
      <p:sp>
        <p:nvSpPr>
          <p:cNvPr id="87" name="Text 77"/>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05 / 16</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429500" y="-714375"/>
            <a:ext cx="2571750" cy="2571750"/>
          </a:xfrm>
          <a:prstGeom prst="rect">
            <a:avLst/>
          </a:prstGeom>
        </p:spPr>
      </p:pic>
      <p:sp>
        <p:nvSpPr>
          <p:cNvPr id="5" name="Text 0"/>
          <p:cNvSpPr/>
          <p:nvPr/>
        </p:nvSpPr>
        <p:spPr>
          <a:xfrm>
            <a:off x="7429500" y="-714375"/>
            <a:ext cx="2571750" cy="2571750"/>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857250" y="3286125"/>
            <a:ext cx="2571750" cy="2571750"/>
          </a:xfrm>
          <a:prstGeom prst="rect">
            <a:avLst/>
          </a:prstGeom>
        </p:spPr>
      </p:pic>
      <p:sp>
        <p:nvSpPr>
          <p:cNvPr id="7" name="Text 1"/>
          <p:cNvSpPr/>
          <p:nvPr/>
        </p:nvSpPr>
        <p:spPr>
          <a:xfrm>
            <a:off x="-857250" y="3286125"/>
            <a:ext cx="2571750" cy="2571750"/>
          </a:xfrm>
          <a:prstGeom prst="ellipse">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60772" y="689372"/>
            <a:ext cx="2290353" cy="260747"/>
          </a:xfrm>
          <a:prstGeom prst="roundRect">
            <a:avLst>
              <a:gd name="adj" fmla="val 36530"/>
            </a:avLst>
          </a:prstGeom>
          <a:solidFill>
            <a:srgbClr val="E879F9">
              <a:alpha val="12000"/>
            </a:srgbClr>
          </a:solidFill>
          <a:ln w="7144">
            <a:solidFill>
              <a:srgbClr val="E879F9"/>
            </a:solidFill>
            <a:prstDash val="solid"/>
          </a:ln>
        </p:spPr>
        <p:txBody>
          <a:bodyPr wrap="square" rtlCol="0" anchor="ctr"/>
          <a:lstStyle/>
          <a:p>
            <a:pPr indent="0" marL="0">
              <a:buNone/>
            </a:pPr>
            <a:endParaRPr lang="en-US" dirty="0"/>
          </a:p>
        </p:txBody>
      </p:sp>
      <p:sp>
        <p:nvSpPr>
          <p:cNvPr id="9" name="Text 3"/>
          <p:cNvSpPr/>
          <p:nvPr/>
        </p:nvSpPr>
        <p:spPr>
          <a:xfrm>
            <a:off x="750094" y="764381"/>
            <a:ext cx="1883159"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E879F9"/>
                </a:solidFill>
                <a:latin typeface="Liberation Sans Narrow" pitchFamily="34" charset="0"/>
                <a:ea typeface="Liberation Sans Narrow" pitchFamily="34" charset="-122"/>
                <a:cs typeface="Liberation Sans Narrow" pitchFamily="34" charset="-120"/>
              </a:rPr>
              <a:t>PLAN DE COMPENSACIÓN · 06</a:t>
            </a:r>
            <a:endParaRPr lang="en-US" sz="800" dirty="0"/>
          </a:p>
        </p:txBody>
      </p:sp>
      <p:sp>
        <p:nvSpPr>
          <p:cNvPr id="10"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E879F9"/>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039416"/>
            <a:ext cx="8636000" cy="486918"/>
          </a:xfrm>
          <a:prstGeom prst="rect">
            <a:avLst/>
          </a:prstGeom>
          <a:noFill/>
          <a:ln/>
        </p:spPr>
        <p:txBody>
          <a:bodyPr wrap="none" lIns="0" tIns="0" rIns="0" bIns="0" rtlCol="0" anchor="t">
            <a:normAutofit/>
          </a:bodyPr>
          <a:lstStyle/>
          <a:p>
            <a:pPr algn="l" indent="0" marL="0">
              <a:lnSpc>
                <a:spcPts val="3600"/>
              </a:lnSpc>
              <a:buNone/>
            </a:pPr>
            <a:r>
              <a:rPr lang="en-US" sz="3600" b="1" spc="-144" kern="0" dirty="0">
                <a:solidFill>
                  <a:srgbClr val="FFFFFF"/>
                </a:solidFill>
                <a:latin typeface="Liberation Sans Narrow" pitchFamily="34" charset="0"/>
                <a:ea typeface="Liberation Sans Narrow" pitchFamily="34" charset="-122"/>
                <a:cs typeface="Liberation Sans Narrow" pitchFamily="34" charset="-120"/>
              </a:rPr>
              <a:t>8 Formas de </a:t>
            </a:r>
            <a:pPr algn="l" indent="0" marL="0">
              <a:lnSpc>
                <a:spcPts val="3600"/>
              </a:lnSpc>
              <a:buNone/>
            </a:pPr>
            <a:r>
              <a:rPr lang="en-US" sz="3600" b="1" spc="-144" kern="0" dirty="0">
                <a:solidFill>
                  <a:srgbClr val="A78BFA"/>
                </a:solidFill>
                <a:latin typeface="Carlito" pitchFamily="34" charset="0"/>
                <a:ea typeface="Carlito" pitchFamily="34" charset="-122"/>
                <a:cs typeface="Carlito" pitchFamily="34" charset="-120"/>
              </a:rPr>
              <a:t>Ganar</a:t>
            </a:r>
            <a:endParaRPr lang="en-US" sz="3600" dirty="0"/>
          </a:p>
        </p:txBody>
      </p:sp>
      <p:sp>
        <p:nvSpPr>
          <p:cNvPr id="12" name="Text 6"/>
          <p:cNvSpPr/>
          <p:nvPr/>
        </p:nvSpPr>
        <p:spPr>
          <a:xfrm>
            <a:off x="457200" y="1553766"/>
            <a:ext cx="8229600" cy="173593"/>
          </a:xfrm>
          <a:prstGeom prst="rect">
            <a:avLst/>
          </a:prstGeom>
          <a:noFill/>
          <a:ln/>
        </p:spPr>
        <p:txBody>
          <a:bodyPr wrap="square" lIns="0" tIns="0" rIns="0" bIns="0" rtlCol="0" anchor="t"/>
          <a:lstStyle/>
          <a:p>
            <a:pPr algn="l" indent="0" marL="0">
              <a:lnSpc>
                <a:spcPts val="1266"/>
              </a:lnSpc>
              <a:buNone/>
            </a:pPr>
            <a:r>
              <a:rPr lang="en-US" sz="844" spc="17" kern="0" dirty="0">
                <a:solidFill>
                  <a:srgbClr val="94A3B8"/>
                </a:solidFill>
                <a:latin typeface="Carlito" pitchFamily="34" charset="0"/>
                <a:ea typeface="Carlito" pitchFamily="34" charset="-122"/>
                <a:cs typeface="Carlito" pitchFamily="34" charset="-120"/>
              </a:rPr>
              <a:t>Clientes y Networkers · Tu herramienta no solo te sirve — te genera ingresos.</a:t>
            </a:r>
            <a:endParaRPr lang="en-US" sz="844" dirty="0"/>
          </a:p>
        </p:txBody>
      </p:sp>
      <p:sp>
        <p:nvSpPr>
          <p:cNvPr id="13" name="Text 7"/>
          <p:cNvSpPr/>
          <p:nvPr/>
        </p:nvSpPr>
        <p:spPr>
          <a:xfrm>
            <a:off x="342900" y="1743075"/>
            <a:ext cx="768919" cy="164592"/>
          </a:xfrm>
          <a:prstGeom prst="rect">
            <a:avLst/>
          </a:prstGeom>
          <a:noFill/>
          <a:ln/>
        </p:spPr>
        <p:txBody>
          <a:bodyPr wrap="none" lIns="0" tIns="0" rIns="0" bIns="0" rtlCol="0" anchor="t"/>
          <a:lstStyle/>
          <a:p>
            <a:pPr algn="l" indent="0" marL="0">
              <a:lnSpc>
                <a:spcPts val="844"/>
              </a:lnSpc>
              <a:buNone/>
            </a:pPr>
            <a:r>
              <a:rPr lang="en-US" sz="800" b="1" spc="113" kern="0" dirty="0">
                <a:solidFill>
                  <a:srgbClr val="22D3EE"/>
                </a:solidFill>
                <a:latin typeface="Carlito" pitchFamily="34" charset="0"/>
                <a:ea typeface="Carlito" pitchFamily="34" charset="-122"/>
                <a:cs typeface="Carlito" pitchFamily="34" charset="-120"/>
              </a:rPr>
              <a:t>▸ CLIENTES</a:t>
            </a:r>
            <a:endParaRPr lang="en-US" sz="800" dirty="0"/>
          </a:p>
        </p:txBody>
      </p:sp>
      <p:sp>
        <p:nvSpPr>
          <p:cNvPr id="14" name="Text 8"/>
          <p:cNvSpPr/>
          <p:nvPr/>
        </p:nvSpPr>
        <p:spPr>
          <a:xfrm>
            <a:off x="7757902" y="1743075"/>
            <a:ext cx="1043198" cy="164592"/>
          </a:xfrm>
          <a:prstGeom prst="rect">
            <a:avLst/>
          </a:prstGeom>
          <a:noFill/>
          <a:ln/>
        </p:spPr>
        <p:txBody>
          <a:bodyPr wrap="none" lIns="0" tIns="0" rIns="0" bIns="0" rtlCol="0" anchor="t"/>
          <a:lstStyle/>
          <a:p>
            <a:pPr algn="r" indent="0" marL="0">
              <a:lnSpc>
                <a:spcPts val="844"/>
              </a:lnSpc>
              <a:buNone/>
            </a:pPr>
            <a:r>
              <a:rPr lang="en-US" sz="800" b="1" spc="113" kern="0" dirty="0">
                <a:solidFill>
                  <a:srgbClr val="FBBF24"/>
                </a:solidFill>
                <a:latin typeface="Carlito" pitchFamily="34" charset="0"/>
                <a:ea typeface="Carlito" pitchFamily="34" charset="-122"/>
                <a:cs typeface="Carlito" pitchFamily="34" charset="-120"/>
              </a:rPr>
              <a:t>NETWORKERS ◂</a:t>
            </a:r>
            <a:endParaRPr lang="en-US" sz="800" dirty="0"/>
          </a:p>
        </p:txBody>
      </p:sp>
      <p:sp>
        <p:nvSpPr>
          <p:cNvPr id="15" name="Text 9"/>
          <p:cNvSpPr/>
          <p:nvPr/>
        </p:nvSpPr>
        <p:spPr>
          <a:xfrm>
            <a:off x="346472" y="2003822"/>
            <a:ext cx="1993106" cy="1350169"/>
          </a:xfrm>
          <a:prstGeom prst="roundRect">
            <a:avLst>
              <a:gd name="adj" fmla="val 12698"/>
            </a:avLst>
          </a:prstGeom>
          <a:solidFill>
            <a:srgbClr val="2D3250">
              <a:alpha val="35000"/>
            </a:srgbClr>
          </a:solidFill>
          <a:ln w="7144">
            <a:solidFill>
              <a:srgbClr val="10B981"/>
            </a:solidFill>
            <a:prstDash val="solid"/>
          </a:ln>
        </p:spPr>
        <p:txBody>
          <a:bodyPr wrap="square" rtlCol="0" anchor="ctr"/>
          <a:lstStyle/>
          <a:p>
            <a:pPr indent="0" marL="0">
              <a:buNone/>
            </a:pPr>
            <a:endParaRPr lang="en-US" dirty="0"/>
          </a:p>
        </p:txBody>
      </p:sp>
      <p:sp>
        <p:nvSpPr>
          <p:cNvPr id="16" name="Text 10"/>
          <p:cNvSpPr/>
          <p:nvPr/>
        </p:nvSpPr>
        <p:spPr>
          <a:xfrm>
            <a:off x="478631" y="2121694"/>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A78BFA"/>
                </a:solidFill>
                <a:latin typeface="Liberation Sans Narrow" pitchFamily="34" charset="0"/>
                <a:ea typeface="Liberation Sans Narrow" pitchFamily="34" charset="-122"/>
                <a:cs typeface="Liberation Sans Narrow" pitchFamily="34" charset="-120"/>
              </a:rPr>
              <a:t>01</a:t>
            </a:r>
            <a:endParaRPr lang="en-US" sz="3150" dirty="0"/>
          </a:p>
        </p:txBody>
      </p:sp>
      <p:sp>
        <p:nvSpPr>
          <p:cNvPr id="17" name="Text 11"/>
          <p:cNvSpPr/>
          <p:nvPr/>
        </p:nvSpPr>
        <p:spPr>
          <a:xfrm>
            <a:off x="1950244" y="2121694"/>
            <a:ext cx="257175" cy="257175"/>
          </a:xfrm>
          <a:prstGeom prst="rect">
            <a:avLst/>
          </a:prstGeom>
          <a:noFill/>
          <a:ln/>
        </p:spPr>
        <p:txBody>
          <a:bodyPr wrap="none" lIns="0" tIns="0" rIns="0" bIns="0" rtlCol="0" anchor="ctr"/>
          <a:lstStyle/>
          <a:p>
            <a:pPr algn="ctr" indent="0" marL="0">
              <a:buNone/>
            </a:pPr>
            <a:r>
              <a:rPr lang="en-US" sz="2531" dirty="0">
                <a:solidFill>
                  <a:srgbClr val="10B981"/>
                </a:solidFill>
                <a:latin typeface="Segoe UI Symbol" pitchFamily="34" charset="0"/>
                <a:ea typeface="Segoe UI Symbol" pitchFamily="34" charset="-122"/>
                <a:cs typeface="Segoe UI Symbol" pitchFamily="34" charset="-120"/>
              </a:rPr>
              <a:t>$</a:t>
            </a:r>
            <a:endParaRPr lang="en-US" sz="2531" dirty="0"/>
          </a:p>
        </p:txBody>
      </p:sp>
      <p:sp>
        <p:nvSpPr>
          <p:cNvPr id="18" name="Text 12"/>
          <p:cNvSpPr/>
          <p:nvPr/>
        </p:nvSpPr>
        <p:spPr>
          <a:xfrm>
            <a:off x="478631" y="2876810"/>
            <a:ext cx="1728788" cy="181858"/>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Bono Directo</a:t>
            </a:r>
            <a:endParaRPr lang="en-US" sz="1238" dirty="0"/>
          </a:p>
        </p:txBody>
      </p:sp>
      <p:sp>
        <p:nvSpPr>
          <p:cNvPr id="19" name="Text 13"/>
          <p:cNvSpPr/>
          <p:nvPr/>
        </p:nvSpPr>
        <p:spPr>
          <a:xfrm>
            <a:off x="478631" y="3086100"/>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$10 + 50% cliente.</a:t>
            </a:r>
            <a:endParaRPr lang="en-US" sz="800" dirty="0"/>
          </a:p>
        </p:txBody>
      </p:sp>
      <p:sp>
        <p:nvSpPr>
          <p:cNvPr id="20" name="Text 14"/>
          <p:cNvSpPr/>
          <p:nvPr/>
        </p:nvSpPr>
        <p:spPr>
          <a:xfrm>
            <a:off x="2489597" y="2003822"/>
            <a:ext cx="1993106" cy="1350169"/>
          </a:xfrm>
          <a:prstGeom prst="roundRect">
            <a:avLst>
              <a:gd name="adj" fmla="val 12698"/>
            </a:avLst>
          </a:prstGeom>
          <a:solidFill>
            <a:srgbClr val="2D3250">
              <a:alpha val="35000"/>
            </a:srgbClr>
          </a:solidFill>
          <a:ln w="7144">
            <a:solidFill>
              <a:srgbClr val="22D3EE"/>
            </a:solidFill>
            <a:prstDash val="solid"/>
          </a:ln>
        </p:spPr>
        <p:txBody>
          <a:bodyPr wrap="square" rtlCol="0" anchor="ctr"/>
          <a:lstStyle/>
          <a:p>
            <a:pPr indent="0" marL="0">
              <a:buNone/>
            </a:pPr>
            <a:endParaRPr lang="en-US" dirty="0"/>
          </a:p>
        </p:txBody>
      </p:sp>
      <p:sp>
        <p:nvSpPr>
          <p:cNvPr id="21" name="Text 15"/>
          <p:cNvSpPr/>
          <p:nvPr/>
        </p:nvSpPr>
        <p:spPr>
          <a:xfrm>
            <a:off x="2621756" y="2121694"/>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A78BFA"/>
                </a:solidFill>
                <a:latin typeface="Liberation Sans Narrow" pitchFamily="34" charset="0"/>
                <a:ea typeface="Liberation Sans Narrow" pitchFamily="34" charset="-122"/>
                <a:cs typeface="Liberation Sans Narrow" pitchFamily="34" charset="-120"/>
              </a:rPr>
              <a:t>02</a:t>
            </a:r>
            <a:endParaRPr lang="en-US" sz="3150" dirty="0"/>
          </a:p>
        </p:txBody>
      </p:sp>
      <p:sp>
        <p:nvSpPr>
          <p:cNvPr id="22" name="Text 16"/>
          <p:cNvSpPr/>
          <p:nvPr/>
        </p:nvSpPr>
        <p:spPr>
          <a:xfrm>
            <a:off x="4093369" y="2121694"/>
            <a:ext cx="257175" cy="257175"/>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23" name="Text 17"/>
          <p:cNvSpPr/>
          <p:nvPr/>
        </p:nvSpPr>
        <p:spPr>
          <a:xfrm>
            <a:off x="2621756" y="2876810"/>
            <a:ext cx="1728787" cy="181858"/>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Unilevel Clientes</a:t>
            </a:r>
            <a:endParaRPr lang="en-US" sz="1238" dirty="0"/>
          </a:p>
        </p:txBody>
      </p:sp>
      <p:sp>
        <p:nvSpPr>
          <p:cNvPr id="24" name="Text 18"/>
          <p:cNvSpPr/>
          <p:nvPr/>
        </p:nvSpPr>
        <p:spPr>
          <a:xfrm>
            <a:off x="2621756" y="3086100"/>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75% en 5 niveles.</a:t>
            </a:r>
            <a:endParaRPr lang="en-US" sz="800" dirty="0"/>
          </a:p>
        </p:txBody>
      </p:sp>
      <p:pic>
        <p:nvPicPr>
          <p:cNvPr id="25" name="Image 4" descr="preencoded.png">    </p:cNvPr>
          <p:cNvPicPr>
            <a:picLocks noChangeAspect="1"/>
          </p:cNvPicPr>
          <p:nvPr/>
        </p:nvPicPr>
        <p:blipFill>
          <a:blip r:embed="rId5"/>
          <a:stretch>
            <a:fillRect/>
          </a:stretch>
        </p:blipFill>
        <p:spPr>
          <a:xfrm>
            <a:off x="4629150" y="2000250"/>
            <a:ext cx="2000250" cy="1357313"/>
          </a:xfrm>
          <a:prstGeom prst="rect">
            <a:avLst/>
          </a:prstGeom>
        </p:spPr>
      </p:pic>
      <p:sp>
        <p:nvSpPr>
          <p:cNvPr id="26" name="Text 19"/>
          <p:cNvSpPr/>
          <p:nvPr/>
        </p:nvSpPr>
        <p:spPr>
          <a:xfrm>
            <a:off x="4632722" y="2003822"/>
            <a:ext cx="1993106" cy="1350169"/>
          </a:xfrm>
          <a:prstGeom prst="roundRect">
            <a:avLst>
              <a:gd name="adj" fmla="val 12698"/>
            </a:avLst>
          </a:prstGeom>
          <a:noFill/>
          <a:ln w="7144">
            <a:solidFill>
              <a:srgbClr val="E879F9"/>
            </a:solidFill>
            <a:prstDash val="solid"/>
          </a:ln>
        </p:spPr>
        <p:txBody>
          <a:bodyPr wrap="square" rtlCol="0" anchor="ctr"/>
          <a:lstStyle/>
          <a:p>
            <a:pPr indent="0" marL="0">
              <a:buNone/>
            </a:pPr>
            <a:endParaRPr lang="en-US" dirty="0"/>
          </a:p>
        </p:txBody>
      </p:sp>
      <p:pic>
        <p:nvPicPr>
          <p:cNvPr id="27" name="Image 5" descr="preencoded.png">    </p:cNvPr>
          <p:cNvPicPr>
            <a:picLocks noChangeAspect="1"/>
          </p:cNvPicPr>
          <p:nvPr/>
        </p:nvPicPr>
        <p:blipFill>
          <a:blip r:embed="rId6"/>
          <a:stretch>
            <a:fillRect/>
          </a:stretch>
        </p:blipFill>
        <p:spPr>
          <a:xfrm>
            <a:off x="6076541" y="2078831"/>
            <a:ext cx="474278" cy="164306"/>
          </a:xfrm>
          <a:prstGeom prst="rect">
            <a:avLst/>
          </a:prstGeom>
        </p:spPr>
      </p:pic>
      <p:sp>
        <p:nvSpPr>
          <p:cNvPr id="28" name="Text 20"/>
          <p:cNvSpPr/>
          <p:nvPr/>
        </p:nvSpPr>
        <p:spPr>
          <a:xfrm>
            <a:off x="6019391" y="2078831"/>
            <a:ext cx="474278" cy="164306"/>
          </a:xfrm>
          <a:prstGeom prst="rect">
            <a:avLst/>
          </a:prstGeom>
          <a:noFill/>
          <a:ln/>
        </p:spPr>
        <p:txBody>
          <a:bodyPr wrap="none" lIns="0" tIns="0" rIns="0" bIns="0" rtlCol="0" anchor="ctr"/>
          <a:lstStyle/>
          <a:p>
            <a:pPr algn="ctr" indent="0" marL="0">
              <a:lnSpc>
                <a:spcPts val="844"/>
              </a:lnSpc>
              <a:buNone/>
            </a:pPr>
            <a:r>
              <a:rPr lang="en-US" sz="800" b="1" spc="79" kern="0" dirty="0">
                <a:solidFill>
                  <a:srgbClr val="1A1B2E"/>
                </a:solidFill>
                <a:latin typeface="Carlito" pitchFamily="34" charset="0"/>
                <a:ea typeface="Carlito" pitchFamily="34" charset="-122"/>
                <a:cs typeface="Carlito" pitchFamily="34" charset="-120"/>
              </a:rPr>
              <a:t>NUEVO</a:t>
            </a:r>
            <a:endParaRPr lang="en-US" sz="800" dirty="0"/>
          </a:p>
        </p:txBody>
      </p:sp>
      <p:sp>
        <p:nvSpPr>
          <p:cNvPr id="29" name="Text 21"/>
          <p:cNvSpPr/>
          <p:nvPr/>
        </p:nvSpPr>
        <p:spPr>
          <a:xfrm>
            <a:off x="4764881" y="2121694"/>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E879F9"/>
                </a:solidFill>
                <a:latin typeface="Liberation Sans Narrow" pitchFamily="34" charset="0"/>
                <a:ea typeface="Liberation Sans Narrow" pitchFamily="34" charset="-122"/>
                <a:cs typeface="Liberation Sans Narrow" pitchFamily="34" charset="-120"/>
              </a:rPr>
              <a:t>03</a:t>
            </a:r>
            <a:endParaRPr lang="en-US" sz="3150" dirty="0"/>
          </a:p>
        </p:txBody>
      </p:sp>
      <p:sp>
        <p:nvSpPr>
          <p:cNvPr id="30" name="Text 22"/>
          <p:cNvSpPr/>
          <p:nvPr/>
        </p:nvSpPr>
        <p:spPr>
          <a:xfrm>
            <a:off x="6236494" y="2121694"/>
            <a:ext cx="257175" cy="257175"/>
          </a:xfrm>
          <a:prstGeom prst="rect">
            <a:avLst/>
          </a:prstGeom>
          <a:noFill/>
          <a:ln/>
        </p:spPr>
        <p:txBody>
          <a:bodyPr wrap="none" lIns="0" tIns="0" rIns="0" bIns="0" rtlCol="0" anchor="ctr"/>
          <a:lstStyle/>
          <a:p>
            <a:pPr algn="ctr" indent="0" marL="0">
              <a:buNone/>
            </a:pPr>
            <a:r>
              <a:rPr lang="en-US" sz="2531" dirty="0">
                <a:solidFill>
                  <a:srgbClr val="E879F9"/>
                </a:solidFill>
                <a:latin typeface="Segoe UI Symbol" pitchFamily="34" charset="0"/>
                <a:ea typeface="Segoe UI Symbol" pitchFamily="34" charset="-122"/>
                <a:cs typeface="Segoe UI Symbol" pitchFamily="34" charset="-120"/>
              </a:rPr>
              <a:t>✦</a:t>
            </a:r>
            <a:endParaRPr lang="en-US" sz="2531" dirty="0"/>
          </a:p>
        </p:txBody>
      </p:sp>
      <p:sp>
        <p:nvSpPr>
          <p:cNvPr id="31" name="Text 23"/>
          <p:cNvSpPr/>
          <p:nvPr/>
        </p:nvSpPr>
        <p:spPr>
          <a:xfrm>
            <a:off x="4764881" y="2876810"/>
            <a:ext cx="1728788" cy="181858"/>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E879F9"/>
                </a:solidFill>
                <a:latin typeface="Carlito" pitchFamily="34" charset="0"/>
                <a:ea typeface="Carlito" pitchFamily="34" charset="-122"/>
                <a:cs typeface="Carlito" pitchFamily="34" charset="-120"/>
              </a:rPr>
              <a:t>AI Pro Army</a:t>
            </a:r>
            <a:endParaRPr lang="en-US" sz="1238" dirty="0"/>
          </a:p>
        </p:txBody>
      </p:sp>
      <p:sp>
        <p:nvSpPr>
          <p:cNvPr id="32" name="Text 24"/>
          <p:cNvSpPr/>
          <p:nvPr/>
        </p:nvSpPr>
        <p:spPr>
          <a:xfrm>
            <a:off x="4764881" y="3086100"/>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CBD5E1"/>
                </a:solidFill>
                <a:latin typeface="Liberation Sans Narrow" pitchFamily="34" charset="0"/>
                <a:ea typeface="Liberation Sans Narrow" pitchFamily="34" charset="-122"/>
                <a:cs typeface="Liberation Sans Narrow" pitchFamily="34" charset="-120"/>
              </a:rPr>
              <a:t>22 agentes IA 24/7.</a:t>
            </a:r>
            <a:endParaRPr lang="en-US" sz="800" dirty="0"/>
          </a:p>
        </p:txBody>
      </p:sp>
      <p:sp>
        <p:nvSpPr>
          <p:cNvPr id="33" name="Text 25"/>
          <p:cNvSpPr/>
          <p:nvPr/>
        </p:nvSpPr>
        <p:spPr>
          <a:xfrm>
            <a:off x="6775847" y="2003822"/>
            <a:ext cx="1993106" cy="1350169"/>
          </a:xfrm>
          <a:prstGeom prst="roundRect">
            <a:avLst>
              <a:gd name="adj" fmla="val 12698"/>
            </a:avLst>
          </a:prstGeom>
          <a:solidFill>
            <a:srgbClr val="2D3250">
              <a:alpha val="35000"/>
            </a:srgbClr>
          </a:solidFill>
          <a:ln w="7144">
            <a:solidFill>
              <a:srgbClr val="E879F9"/>
            </a:solidFill>
            <a:prstDash val="solid"/>
          </a:ln>
        </p:spPr>
        <p:txBody>
          <a:bodyPr wrap="square" rtlCol="0" anchor="ctr"/>
          <a:lstStyle/>
          <a:p>
            <a:pPr indent="0" marL="0">
              <a:buNone/>
            </a:pPr>
            <a:endParaRPr lang="en-US" dirty="0"/>
          </a:p>
        </p:txBody>
      </p:sp>
      <p:sp>
        <p:nvSpPr>
          <p:cNvPr id="34" name="Text 26"/>
          <p:cNvSpPr/>
          <p:nvPr/>
        </p:nvSpPr>
        <p:spPr>
          <a:xfrm>
            <a:off x="6908006" y="2121694"/>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A78BFA"/>
                </a:solidFill>
                <a:latin typeface="Liberation Sans Narrow" pitchFamily="34" charset="0"/>
                <a:ea typeface="Liberation Sans Narrow" pitchFamily="34" charset="-122"/>
                <a:cs typeface="Liberation Sans Narrow" pitchFamily="34" charset="-120"/>
              </a:rPr>
              <a:t>04</a:t>
            </a:r>
            <a:endParaRPr lang="en-US" sz="3150" dirty="0"/>
          </a:p>
        </p:txBody>
      </p:sp>
      <p:sp>
        <p:nvSpPr>
          <p:cNvPr id="35" name="Text 27"/>
          <p:cNvSpPr/>
          <p:nvPr/>
        </p:nvSpPr>
        <p:spPr>
          <a:xfrm>
            <a:off x="8379619" y="2121694"/>
            <a:ext cx="257175" cy="257175"/>
          </a:xfrm>
          <a:prstGeom prst="rect">
            <a:avLst/>
          </a:prstGeom>
          <a:noFill/>
          <a:ln/>
        </p:spPr>
        <p:txBody>
          <a:bodyPr wrap="none" lIns="0" tIns="0" rIns="0" bIns="0" rtlCol="0" anchor="ctr"/>
          <a:lstStyle/>
          <a:p>
            <a:pPr algn="ctr" indent="0" marL="0">
              <a:buNone/>
            </a:pPr>
            <a:r>
              <a:rPr lang="en-US" sz="2531" dirty="0">
                <a:solidFill>
                  <a:srgbClr val="E879F9"/>
                </a:solidFill>
                <a:latin typeface="Segoe UI Symbol" pitchFamily="34" charset="0"/>
                <a:ea typeface="Segoe UI Symbol" pitchFamily="34" charset="-122"/>
                <a:cs typeface="Segoe UI Symbol" pitchFamily="34" charset="-120"/>
              </a:rPr>
              <a:t>🏪</a:t>
            </a:r>
            <a:endParaRPr lang="en-US" sz="2531" dirty="0"/>
          </a:p>
        </p:txBody>
      </p:sp>
      <p:sp>
        <p:nvSpPr>
          <p:cNvPr id="36" name="Text 28"/>
          <p:cNvSpPr/>
          <p:nvPr/>
        </p:nvSpPr>
        <p:spPr>
          <a:xfrm>
            <a:off x="6908006" y="2696096"/>
            <a:ext cx="1728788" cy="362572"/>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Reclutador Vendedores</a:t>
            </a:r>
            <a:endParaRPr lang="en-US" sz="1238" dirty="0"/>
          </a:p>
        </p:txBody>
      </p:sp>
      <p:sp>
        <p:nvSpPr>
          <p:cNvPr id="37" name="Text 29"/>
          <p:cNvSpPr/>
          <p:nvPr/>
        </p:nvSpPr>
        <p:spPr>
          <a:xfrm>
            <a:off x="6908006" y="3086100"/>
            <a:ext cx="1728788"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2% de por vida.</a:t>
            </a:r>
            <a:endParaRPr lang="en-US" sz="800" dirty="0"/>
          </a:p>
        </p:txBody>
      </p:sp>
      <p:sp>
        <p:nvSpPr>
          <p:cNvPr id="38" name="Text 30"/>
          <p:cNvSpPr/>
          <p:nvPr/>
        </p:nvSpPr>
        <p:spPr>
          <a:xfrm>
            <a:off x="346472" y="3475434"/>
            <a:ext cx="1993106" cy="1350169"/>
          </a:xfrm>
          <a:prstGeom prst="roundRect">
            <a:avLst>
              <a:gd name="adj" fmla="val 12698"/>
            </a:avLst>
          </a:prstGeom>
          <a:solidFill>
            <a:srgbClr val="2D3250">
              <a:alpha val="35000"/>
            </a:srgbClr>
          </a:solidFill>
          <a:ln w="7144">
            <a:solidFill>
              <a:srgbClr val="22D3EE"/>
            </a:solidFill>
            <a:prstDash val="solid"/>
          </a:ln>
        </p:spPr>
        <p:txBody>
          <a:bodyPr wrap="square" rtlCol="0" anchor="ctr"/>
          <a:lstStyle/>
          <a:p>
            <a:pPr indent="0" marL="0">
              <a:buNone/>
            </a:pPr>
            <a:endParaRPr lang="en-US" dirty="0"/>
          </a:p>
        </p:txBody>
      </p:sp>
      <p:sp>
        <p:nvSpPr>
          <p:cNvPr id="39" name="Text 31"/>
          <p:cNvSpPr/>
          <p:nvPr/>
        </p:nvSpPr>
        <p:spPr>
          <a:xfrm>
            <a:off x="478631" y="3593306"/>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A78BFA"/>
                </a:solidFill>
                <a:latin typeface="Liberation Sans Narrow" pitchFamily="34" charset="0"/>
                <a:ea typeface="Liberation Sans Narrow" pitchFamily="34" charset="-122"/>
                <a:cs typeface="Liberation Sans Narrow" pitchFamily="34" charset="-120"/>
              </a:rPr>
              <a:t>05</a:t>
            </a:r>
            <a:endParaRPr lang="en-US" sz="3150" dirty="0"/>
          </a:p>
        </p:txBody>
      </p:sp>
      <p:sp>
        <p:nvSpPr>
          <p:cNvPr id="40" name="Text 32"/>
          <p:cNvSpPr/>
          <p:nvPr/>
        </p:nvSpPr>
        <p:spPr>
          <a:xfrm>
            <a:off x="1950244" y="3593306"/>
            <a:ext cx="257175" cy="257175"/>
          </a:xfrm>
          <a:prstGeom prst="rect">
            <a:avLst/>
          </a:prstGeom>
          <a:noFill/>
          <a:ln/>
        </p:spPr>
        <p:txBody>
          <a:bodyPr wrap="none" lIns="0" tIns="0" rIns="0" bIns="0" rtlCol="0" anchor="ctr"/>
          <a:lstStyle/>
          <a:p>
            <a:pPr algn="ctr" indent="0" marL="0">
              <a:buNone/>
            </a:pPr>
            <a:r>
              <a:rPr lang="en-US" sz="2531" dirty="0">
                <a:solidFill>
                  <a:srgbClr val="22D3EE"/>
                </a:solidFill>
                <a:latin typeface="Segoe UI Symbol" pitchFamily="34" charset="0"/>
                <a:ea typeface="Segoe UI Symbol" pitchFamily="34" charset="-122"/>
                <a:cs typeface="Segoe UI Symbol" pitchFamily="34" charset="-120"/>
              </a:rPr>
              <a:t>▦</a:t>
            </a:r>
            <a:endParaRPr lang="en-US" sz="2531" dirty="0"/>
          </a:p>
        </p:txBody>
      </p:sp>
      <p:sp>
        <p:nvSpPr>
          <p:cNvPr id="41" name="Text 33"/>
          <p:cNvSpPr/>
          <p:nvPr/>
        </p:nvSpPr>
        <p:spPr>
          <a:xfrm>
            <a:off x="478631" y="4348423"/>
            <a:ext cx="1728787" cy="181858"/>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Liberation Sans Narrow" pitchFamily="34" charset="0"/>
                <a:ea typeface="Liberation Sans Narrow" pitchFamily="34" charset="-122"/>
                <a:cs typeface="Liberation Sans Narrow" pitchFamily="34" charset="-120"/>
              </a:rPr>
              <a:t>Matriz Viva 2×6</a:t>
            </a:r>
            <a:endParaRPr lang="en-US" sz="1238" dirty="0"/>
          </a:p>
        </p:txBody>
      </p:sp>
      <p:sp>
        <p:nvSpPr>
          <p:cNvPr id="42" name="Text 34"/>
          <p:cNvSpPr/>
          <p:nvPr/>
        </p:nvSpPr>
        <p:spPr>
          <a:xfrm>
            <a:off x="478631" y="4557713"/>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Comisiones 6 niveles.</a:t>
            </a:r>
            <a:endParaRPr lang="en-US" sz="800" dirty="0"/>
          </a:p>
        </p:txBody>
      </p:sp>
      <p:sp>
        <p:nvSpPr>
          <p:cNvPr id="43" name="Text 35"/>
          <p:cNvSpPr/>
          <p:nvPr/>
        </p:nvSpPr>
        <p:spPr>
          <a:xfrm>
            <a:off x="2489597" y="3475434"/>
            <a:ext cx="1993106" cy="1350169"/>
          </a:xfrm>
          <a:prstGeom prst="roundRect">
            <a:avLst>
              <a:gd name="adj" fmla="val 12698"/>
            </a:avLst>
          </a:prstGeom>
          <a:solidFill>
            <a:srgbClr val="2D3250">
              <a:alpha val="35000"/>
            </a:srgbClr>
          </a:solidFill>
          <a:ln w="7144">
            <a:solidFill>
              <a:srgbClr val="FBBF24"/>
            </a:solidFill>
            <a:prstDash val="solid"/>
          </a:ln>
        </p:spPr>
        <p:txBody>
          <a:bodyPr wrap="square" rtlCol="0" anchor="ctr"/>
          <a:lstStyle/>
          <a:p>
            <a:pPr indent="0" marL="0">
              <a:buNone/>
            </a:pPr>
            <a:endParaRPr lang="en-US" dirty="0"/>
          </a:p>
        </p:txBody>
      </p:sp>
      <p:sp>
        <p:nvSpPr>
          <p:cNvPr id="44" name="Text 36"/>
          <p:cNvSpPr/>
          <p:nvPr/>
        </p:nvSpPr>
        <p:spPr>
          <a:xfrm>
            <a:off x="2621756" y="3593306"/>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FBBF24"/>
                </a:solidFill>
                <a:latin typeface="Liberation Sans Narrow" pitchFamily="34" charset="0"/>
                <a:ea typeface="Liberation Sans Narrow" pitchFamily="34" charset="-122"/>
                <a:cs typeface="Liberation Sans Narrow" pitchFamily="34" charset="-120"/>
              </a:rPr>
              <a:t>06</a:t>
            </a:r>
            <a:endParaRPr lang="en-US" sz="3150" dirty="0"/>
          </a:p>
        </p:txBody>
      </p:sp>
      <p:sp>
        <p:nvSpPr>
          <p:cNvPr id="45" name="Text 37"/>
          <p:cNvSpPr/>
          <p:nvPr/>
        </p:nvSpPr>
        <p:spPr>
          <a:xfrm>
            <a:off x="4093369" y="3593306"/>
            <a:ext cx="257175" cy="257175"/>
          </a:xfrm>
          <a:prstGeom prst="rect">
            <a:avLst/>
          </a:prstGeom>
          <a:noFill/>
          <a:ln/>
        </p:spPr>
        <p:txBody>
          <a:bodyPr wrap="none" lIns="0" tIns="0" rIns="0" bIns="0" rtlCol="0" anchor="ctr"/>
          <a:lstStyle/>
          <a:p>
            <a:pPr algn="ctr" indent="0" marL="0">
              <a:buNone/>
            </a:pPr>
            <a:r>
              <a:rPr lang="en-US" sz="2531" dirty="0">
                <a:solidFill>
                  <a:srgbClr val="FBBF24"/>
                </a:solidFill>
                <a:latin typeface="Segoe UI Symbol" pitchFamily="34" charset="0"/>
                <a:ea typeface="Segoe UI Symbol" pitchFamily="34" charset="-122"/>
                <a:cs typeface="Segoe UI Symbol" pitchFamily="34" charset="-120"/>
              </a:rPr>
              <a:t>♛</a:t>
            </a:r>
            <a:endParaRPr lang="en-US" sz="2531" dirty="0"/>
          </a:p>
        </p:txBody>
      </p:sp>
      <p:sp>
        <p:nvSpPr>
          <p:cNvPr id="46" name="Text 38"/>
          <p:cNvSpPr/>
          <p:nvPr/>
        </p:nvSpPr>
        <p:spPr>
          <a:xfrm>
            <a:off x="2621756" y="4167708"/>
            <a:ext cx="1728787" cy="362572"/>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Escalación Diamante</a:t>
            </a:r>
            <a:endParaRPr lang="en-US" sz="1238" dirty="0"/>
          </a:p>
        </p:txBody>
      </p:sp>
      <p:sp>
        <p:nvSpPr>
          <p:cNvPr id="47" name="Text 39"/>
          <p:cNvSpPr/>
          <p:nvPr/>
        </p:nvSpPr>
        <p:spPr>
          <a:xfrm>
            <a:off x="2621756" y="4557713"/>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+$21,250 por estrella.</a:t>
            </a:r>
            <a:endParaRPr lang="en-US" sz="800" dirty="0"/>
          </a:p>
        </p:txBody>
      </p:sp>
      <p:sp>
        <p:nvSpPr>
          <p:cNvPr id="48" name="Text 40"/>
          <p:cNvSpPr/>
          <p:nvPr/>
        </p:nvSpPr>
        <p:spPr>
          <a:xfrm>
            <a:off x="4632722" y="3475434"/>
            <a:ext cx="1993106" cy="1350169"/>
          </a:xfrm>
          <a:prstGeom prst="roundRect">
            <a:avLst>
              <a:gd name="adj" fmla="val 12698"/>
            </a:avLst>
          </a:prstGeom>
          <a:solidFill>
            <a:srgbClr val="2D3250">
              <a:alpha val="35000"/>
            </a:srgbClr>
          </a:solidFill>
          <a:ln w="7144">
            <a:solidFill>
              <a:srgbClr val="FBBF24"/>
            </a:solidFill>
            <a:prstDash val="solid"/>
          </a:ln>
        </p:spPr>
        <p:txBody>
          <a:bodyPr wrap="square" rtlCol="0" anchor="ctr"/>
          <a:lstStyle/>
          <a:p>
            <a:pPr indent="0" marL="0">
              <a:buNone/>
            </a:pPr>
            <a:endParaRPr lang="en-US" dirty="0"/>
          </a:p>
        </p:txBody>
      </p:sp>
      <p:sp>
        <p:nvSpPr>
          <p:cNvPr id="49" name="Text 41"/>
          <p:cNvSpPr/>
          <p:nvPr/>
        </p:nvSpPr>
        <p:spPr>
          <a:xfrm>
            <a:off x="4764881" y="3593306"/>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FBBF24"/>
                </a:solidFill>
                <a:latin typeface="Liberation Sans Narrow" pitchFamily="34" charset="0"/>
                <a:ea typeface="Liberation Sans Narrow" pitchFamily="34" charset="-122"/>
                <a:cs typeface="Liberation Sans Narrow" pitchFamily="34" charset="-120"/>
              </a:rPr>
              <a:t>07</a:t>
            </a:r>
            <a:endParaRPr lang="en-US" sz="3150" dirty="0"/>
          </a:p>
        </p:txBody>
      </p:sp>
      <p:sp>
        <p:nvSpPr>
          <p:cNvPr id="50" name="Text 42"/>
          <p:cNvSpPr/>
          <p:nvPr/>
        </p:nvSpPr>
        <p:spPr>
          <a:xfrm>
            <a:off x="6236494" y="3593306"/>
            <a:ext cx="257175" cy="257175"/>
          </a:xfrm>
          <a:prstGeom prst="rect">
            <a:avLst/>
          </a:prstGeom>
          <a:noFill/>
          <a:ln/>
        </p:spPr>
        <p:txBody>
          <a:bodyPr wrap="none" lIns="0" tIns="0" rIns="0" bIns="0" rtlCol="0" anchor="ctr"/>
          <a:lstStyle/>
          <a:p>
            <a:pPr algn="ctr" indent="0" marL="0">
              <a:buNone/>
            </a:pPr>
            <a:r>
              <a:rPr lang="en-US" sz="2531" dirty="0">
                <a:solidFill>
                  <a:srgbClr val="FBBF24"/>
                </a:solidFill>
                <a:latin typeface="Segoe UI Symbol" pitchFamily="34" charset="0"/>
                <a:ea typeface="Segoe UI Symbol" pitchFamily="34" charset="-122"/>
                <a:cs typeface="Segoe UI Symbol" pitchFamily="34" charset="-120"/>
              </a:rPr>
              <a:t>✈</a:t>
            </a:r>
            <a:endParaRPr lang="en-US" sz="2531" dirty="0"/>
          </a:p>
        </p:txBody>
      </p:sp>
      <p:sp>
        <p:nvSpPr>
          <p:cNvPr id="51" name="Text 43"/>
          <p:cNvSpPr/>
          <p:nvPr/>
        </p:nvSpPr>
        <p:spPr>
          <a:xfrm>
            <a:off x="4764881" y="4348423"/>
            <a:ext cx="1728787" cy="181858"/>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Viajes Nacionales</a:t>
            </a:r>
            <a:endParaRPr lang="en-US" sz="1238" dirty="0"/>
          </a:p>
        </p:txBody>
      </p:sp>
      <p:sp>
        <p:nvSpPr>
          <p:cNvPr id="52" name="Text 44"/>
          <p:cNvSpPr/>
          <p:nvPr/>
        </p:nvSpPr>
        <p:spPr>
          <a:xfrm>
            <a:off x="4764881" y="4557713"/>
            <a:ext cx="1728787" cy="150019"/>
          </a:xfrm>
          <a:prstGeom prst="rect">
            <a:avLst/>
          </a:prstGeom>
          <a:noFill/>
          <a:ln/>
        </p:spPr>
        <p:txBody>
          <a:bodyPr wrap="none" lIns="0" tIns="0" rIns="0" bIns="0" rtlCol="0" anchor="t"/>
          <a:lstStyle/>
          <a:p>
            <a:pPr algn="l" indent="0" marL="0">
              <a:lnSpc>
                <a:spcPts val="1181"/>
              </a:lnSpc>
              <a:buNone/>
            </a:pPr>
            <a:r>
              <a:rPr lang="en-US" sz="800" spc="16" kern="0" dirty="0">
                <a:solidFill>
                  <a:srgbClr val="94A3B8"/>
                </a:solidFill>
                <a:latin typeface="Liberation Sans Narrow" pitchFamily="34" charset="0"/>
                <a:ea typeface="Liberation Sans Narrow" pitchFamily="34" charset="-122"/>
                <a:cs typeface="Liberation Sans Narrow" pitchFamily="34" charset="-120"/>
              </a:rPr>
              <a:t>1 ticket por estrella.</a:t>
            </a:r>
            <a:endParaRPr lang="en-US" sz="800" dirty="0"/>
          </a:p>
        </p:txBody>
      </p:sp>
      <p:sp>
        <p:nvSpPr>
          <p:cNvPr id="53" name="Text 45"/>
          <p:cNvSpPr/>
          <p:nvPr/>
        </p:nvSpPr>
        <p:spPr>
          <a:xfrm>
            <a:off x="6775847" y="3475434"/>
            <a:ext cx="1993106" cy="1350169"/>
          </a:xfrm>
          <a:prstGeom prst="roundRect">
            <a:avLst>
              <a:gd name="adj" fmla="val 12698"/>
            </a:avLst>
          </a:prstGeom>
          <a:solidFill>
            <a:srgbClr val="2D3250">
              <a:alpha val="35000"/>
            </a:srgbClr>
          </a:solidFill>
          <a:ln w="7144">
            <a:solidFill>
              <a:srgbClr val="10B981"/>
            </a:solidFill>
            <a:prstDash val="solid"/>
          </a:ln>
        </p:spPr>
        <p:txBody>
          <a:bodyPr wrap="square" rtlCol="0" anchor="ctr"/>
          <a:lstStyle/>
          <a:p>
            <a:pPr indent="0" marL="0">
              <a:buNone/>
            </a:pPr>
            <a:endParaRPr lang="en-US" dirty="0"/>
          </a:p>
        </p:txBody>
      </p:sp>
      <p:sp>
        <p:nvSpPr>
          <p:cNvPr id="54" name="Text 46"/>
          <p:cNvSpPr/>
          <p:nvPr/>
        </p:nvSpPr>
        <p:spPr>
          <a:xfrm>
            <a:off x="6908006" y="3593306"/>
            <a:ext cx="1457325" cy="432054"/>
          </a:xfrm>
          <a:prstGeom prst="rect">
            <a:avLst/>
          </a:prstGeom>
          <a:noFill/>
          <a:ln/>
        </p:spPr>
        <p:txBody>
          <a:bodyPr wrap="none" lIns="0" tIns="0" rIns="0" bIns="0" rtlCol="0" anchor="t"/>
          <a:lstStyle/>
          <a:p>
            <a:pPr algn="l" indent="0" marL="0">
              <a:lnSpc>
                <a:spcPts val="3150"/>
              </a:lnSpc>
              <a:buNone/>
            </a:pPr>
            <a:r>
              <a:rPr lang="en-US" sz="3150" b="1" spc="-126" kern="0" dirty="0">
                <a:solidFill>
                  <a:srgbClr val="A78BFA"/>
                </a:solidFill>
                <a:latin typeface="Liberation Sans Narrow" pitchFamily="34" charset="0"/>
                <a:ea typeface="Liberation Sans Narrow" pitchFamily="34" charset="-122"/>
                <a:cs typeface="Liberation Sans Narrow" pitchFamily="34" charset="-120"/>
              </a:rPr>
              <a:t>08</a:t>
            </a:r>
            <a:endParaRPr lang="en-US" sz="3150" dirty="0"/>
          </a:p>
        </p:txBody>
      </p:sp>
      <p:sp>
        <p:nvSpPr>
          <p:cNvPr id="55" name="Text 47"/>
          <p:cNvSpPr/>
          <p:nvPr/>
        </p:nvSpPr>
        <p:spPr>
          <a:xfrm>
            <a:off x="8379619" y="3593306"/>
            <a:ext cx="257175" cy="257175"/>
          </a:xfrm>
          <a:prstGeom prst="rect">
            <a:avLst/>
          </a:prstGeom>
          <a:noFill/>
          <a:ln/>
        </p:spPr>
        <p:txBody>
          <a:bodyPr wrap="none" lIns="0" tIns="0" rIns="0" bIns="0" rtlCol="0" anchor="ctr"/>
          <a:lstStyle/>
          <a:p>
            <a:pPr algn="ctr" indent="0" marL="0">
              <a:buNone/>
            </a:pPr>
            <a:r>
              <a:rPr lang="en-US" sz="2531" dirty="0">
                <a:solidFill>
                  <a:srgbClr val="10B981"/>
                </a:solidFill>
                <a:latin typeface="Segoe UI Symbol" pitchFamily="34" charset="0"/>
                <a:ea typeface="Segoe UI Symbol" pitchFamily="34" charset="-122"/>
                <a:cs typeface="Segoe UI Symbol" pitchFamily="34" charset="-120"/>
              </a:rPr>
              <a:t>✦</a:t>
            </a:r>
            <a:endParaRPr lang="en-US" sz="2531" dirty="0"/>
          </a:p>
        </p:txBody>
      </p:sp>
      <p:sp>
        <p:nvSpPr>
          <p:cNvPr id="56" name="Text 48"/>
          <p:cNvSpPr/>
          <p:nvPr/>
        </p:nvSpPr>
        <p:spPr>
          <a:xfrm>
            <a:off x="6908006" y="4167708"/>
            <a:ext cx="1728788" cy="362572"/>
          </a:xfrm>
          <a:prstGeom prst="rect">
            <a:avLst/>
          </a:prstGeom>
          <a:noFill/>
          <a:ln/>
        </p:spPr>
        <p:txBody>
          <a:bodyPr wrap="none" lIns="0" tIns="0" rIns="0" bIns="0" rtlCol="0" anchor="t">
            <a:normAutofit/>
          </a:bodyPr>
          <a:lstStyle/>
          <a:p>
            <a:pPr algn="l" indent="0" marL="0">
              <a:lnSpc>
                <a:spcPts val="1423"/>
              </a:lnSpc>
              <a:buNone/>
            </a:pPr>
            <a:r>
              <a:rPr lang="en-US" sz="1238" b="1" dirty="0">
                <a:solidFill>
                  <a:srgbClr val="FFFFFF"/>
                </a:solidFill>
                <a:latin typeface="Carlito" pitchFamily="34" charset="0"/>
                <a:ea typeface="Carlito" pitchFamily="34" charset="-122"/>
                <a:cs typeface="Carlito" pitchFamily="34" charset="-120"/>
              </a:rPr>
              <a:t>Compresión Dinámica</a:t>
            </a:r>
            <a:endParaRPr lang="en-US" sz="1238" dirty="0"/>
          </a:p>
        </p:txBody>
      </p:sp>
      <p:sp>
        <p:nvSpPr>
          <p:cNvPr id="57" name="Text 49"/>
          <p:cNvSpPr/>
          <p:nvPr/>
        </p:nvSpPr>
        <p:spPr>
          <a:xfrm>
            <a:off x="6908006" y="4557713"/>
            <a:ext cx="1832515" cy="150019"/>
          </a:xfrm>
          <a:prstGeom prst="rect">
            <a:avLst/>
          </a:prstGeom>
          <a:noFill/>
          <a:ln/>
        </p:spPr>
        <p:txBody>
          <a:bodyPr wrap="square" lIns="0" tIns="0" rIns="0" bIns="0" rtlCol="0" anchor="t"/>
          <a:lstStyle/>
          <a:p>
            <a:pPr algn="l" indent="0" marL="0">
              <a:lnSpc>
                <a:spcPts val="1181"/>
              </a:lnSpc>
              <a:buNone/>
            </a:pPr>
            <a:r>
              <a:rPr lang="en-US" sz="800" spc="16" kern="0" dirty="0">
                <a:solidFill>
                  <a:srgbClr val="94A3B8"/>
                </a:solidFill>
                <a:latin typeface="Carlito" pitchFamily="34" charset="0"/>
                <a:ea typeface="Carlito" pitchFamily="34" charset="-122"/>
                <a:cs typeface="Carlito" pitchFamily="34" charset="-120"/>
              </a:rPr>
              <a:t>Ninguna comisión se pierde.</a:t>
            </a:r>
            <a:endParaRPr lang="en-US" sz="800" dirty="0"/>
          </a:p>
        </p:txBody>
      </p:sp>
      <p:pic>
        <p:nvPicPr>
          <p:cNvPr id="58" name="Image 6" descr="/home/z/my-project/download/slides/logo-white.png">    </p:cNvPr>
          <p:cNvPicPr>
            <a:picLocks noChangeAspect="1"/>
          </p:cNvPicPr>
          <p:nvPr/>
        </p:nvPicPr>
        <p:blipFill>
          <a:blip r:embed="rId7"/>
          <a:stretch>
            <a:fillRect/>
          </a:stretch>
        </p:blipFill>
        <p:spPr>
          <a:xfrm>
            <a:off x="457200" y="257175"/>
            <a:ext cx="228600" cy="228600"/>
          </a:xfrm>
          <a:prstGeom prst="rect">
            <a:avLst/>
          </a:prstGeom>
        </p:spPr>
      </p:pic>
      <p:sp>
        <p:nvSpPr>
          <p:cNvPr id="59" name="Text 50"/>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60" name="Text 51"/>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8 FORMAS DE GANAR · CLIENTES + NETWORKERS</a:t>
            </a:r>
            <a:endParaRPr lang="en-US" sz="800" dirty="0"/>
          </a:p>
        </p:txBody>
      </p:sp>
      <p:sp>
        <p:nvSpPr>
          <p:cNvPr id="61" name="Text 52"/>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06 / 16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14375" y="-857250"/>
            <a:ext cx="2428875" cy="2428875"/>
          </a:xfrm>
          <a:prstGeom prst="rect">
            <a:avLst/>
          </a:prstGeom>
        </p:spPr>
      </p:pic>
      <p:sp>
        <p:nvSpPr>
          <p:cNvPr id="5" name="Text 0"/>
          <p:cNvSpPr/>
          <p:nvPr/>
        </p:nvSpPr>
        <p:spPr>
          <a:xfrm>
            <a:off x="-714375" y="-857250"/>
            <a:ext cx="2428875" cy="2428875"/>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429500" y="-857250"/>
            <a:ext cx="2428875" cy="2428875"/>
          </a:xfrm>
          <a:prstGeom prst="rect">
            <a:avLst/>
          </a:prstGeom>
        </p:spPr>
      </p:pic>
      <p:sp>
        <p:nvSpPr>
          <p:cNvPr id="7" name="Text 1"/>
          <p:cNvSpPr/>
          <p:nvPr/>
        </p:nvSpPr>
        <p:spPr>
          <a:xfrm>
            <a:off x="7429500" y="-857250"/>
            <a:ext cx="2428875" cy="2428875"/>
          </a:xfrm>
          <a:prstGeom prst="ellipse">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60772" y="689372"/>
            <a:ext cx="2141786" cy="260747"/>
          </a:xfrm>
          <a:prstGeom prst="roundRect">
            <a:avLst>
              <a:gd name="adj" fmla="val 36530"/>
            </a:avLst>
          </a:prstGeom>
          <a:solidFill>
            <a:srgbClr val="10B981">
              <a:alpha val="12000"/>
            </a:srgbClr>
          </a:solidFill>
          <a:ln w="7144">
            <a:solidFill>
              <a:srgbClr val="10B981"/>
            </a:solidFill>
            <a:prstDash val="solid"/>
          </a:ln>
        </p:spPr>
        <p:txBody>
          <a:bodyPr wrap="square" rtlCol="0" anchor="ctr"/>
          <a:lstStyle/>
          <a:p>
            <a:pPr indent="0" marL="0">
              <a:buNone/>
            </a:pPr>
            <a:endParaRPr lang="en-US" dirty="0"/>
          </a:p>
        </p:txBody>
      </p:sp>
      <p:sp>
        <p:nvSpPr>
          <p:cNvPr id="9" name="Text 3"/>
          <p:cNvSpPr/>
          <p:nvPr/>
        </p:nvSpPr>
        <p:spPr>
          <a:xfrm>
            <a:off x="750094" y="764381"/>
            <a:ext cx="1734592"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10B981"/>
                </a:solidFill>
                <a:latin typeface="Liberation Sans Narrow" pitchFamily="34" charset="0"/>
                <a:ea typeface="Liberation Sans Narrow" pitchFamily="34" charset="-122"/>
                <a:cs typeface="Liberation Sans Narrow" pitchFamily="34" charset="-120"/>
              </a:rPr>
              <a:t>FORMA 01 · BONO DIRECTO</a:t>
            </a:r>
            <a:endParaRPr lang="en-US" sz="800" dirty="0"/>
          </a:p>
        </p:txBody>
      </p:sp>
      <p:sp>
        <p:nvSpPr>
          <p:cNvPr id="10"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10B981"/>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053703"/>
            <a:ext cx="8636000" cy="453633"/>
          </a:xfrm>
          <a:prstGeom prst="rect">
            <a:avLst/>
          </a:prstGeom>
          <a:noFill/>
          <a:ln/>
        </p:spPr>
        <p:txBody>
          <a:bodyPr wrap="square" lIns="0" tIns="0" rIns="0" bIns="0" rtlCol="0" anchor="t"/>
          <a:lstStyle/>
          <a:p>
            <a:pPr algn="l" indent="0" marL="0">
              <a:lnSpc>
                <a:spcPts val="3307"/>
              </a:lnSpc>
              <a:buNone/>
            </a:pPr>
            <a:r>
              <a:rPr lang="en-US" sz="3150" b="1" spc="-94" kern="0" dirty="0">
                <a:solidFill>
                  <a:srgbClr val="FFFFFF"/>
                </a:solidFill>
                <a:latin typeface="Carlito" pitchFamily="34" charset="0"/>
                <a:ea typeface="Carlito" pitchFamily="34" charset="-122"/>
                <a:cs typeface="Carlito" pitchFamily="34" charset="-120"/>
              </a:rPr>
              <a:t>Bono Directo — </a:t>
            </a:r>
            <a:pPr algn="l" indent="0" marL="0">
              <a:lnSpc>
                <a:spcPts val="3307"/>
              </a:lnSpc>
              <a:buNone/>
            </a:pPr>
            <a:r>
              <a:rPr lang="en-US" sz="3150" b="1" spc="-94" kern="0" dirty="0">
                <a:solidFill>
                  <a:srgbClr val="FBBF24"/>
                </a:solidFill>
                <a:latin typeface="Carlito" pitchFamily="34" charset="0"/>
                <a:ea typeface="Carlito" pitchFamily="34" charset="-122"/>
                <a:cs typeface="Carlito" pitchFamily="34" charset="-120"/>
              </a:rPr>
              <a:t>pago inmediato.</a:t>
            </a:r>
            <a:endParaRPr lang="en-US" sz="3150" dirty="0"/>
          </a:p>
        </p:txBody>
      </p:sp>
      <p:sp>
        <p:nvSpPr>
          <p:cNvPr id="12" name="Text 6"/>
          <p:cNvSpPr/>
          <p:nvPr/>
        </p:nvSpPr>
        <p:spPr>
          <a:xfrm>
            <a:off x="457200" y="1545171"/>
            <a:ext cx="8636000" cy="208312"/>
          </a:xfrm>
          <a:prstGeom prst="rect">
            <a:avLst/>
          </a:prstGeom>
          <a:noFill/>
          <a:ln/>
        </p:spPr>
        <p:txBody>
          <a:bodyPr wrap="square" lIns="0" tIns="0" rIns="0" bIns="0" rtlCol="0" anchor="t"/>
          <a:lstStyle/>
          <a:p>
            <a:pPr algn="l" indent="0" marL="0">
              <a:lnSpc>
                <a:spcPts val="1519"/>
              </a:lnSpc>
              <a:buNone/>
            </a:pPr>
            <a:r>
              <a:rPr lang="en-US" sz="1013" spc="20" kern="0" dirty="0">
                <a:solidFill>
                  <a:srgbClr val="94A3B8"/>
                </a:solidFill>
                <a:latin typeface="Carlito" pitchFamily="34" charset="0"/>
                <a:ea typeface="Carlito" pitchFamily="34" charset="-122"/>
                <a:cs typeface="Carlito" pitchFamily="34" charset="-120"/>
              </a:rPr>
              <a:t>Al confirmarse la compra on-chain.</a:t>
            </a:r>
            <a:endParaRPr lang="en-US" sz="1013" dirty="0"/>
          </a:p>
        </p:txBody>
      </p:sp>
      <p:pic>
        <p:nvPicPr>
          <p:cNvPr id="13" name="Image 4" descr="preencoded.png">    </p:cNvPr>
          <p:cNvPicPr>
            <a:picLocks noChangeAspect="1"/>
          </p:cNvPicPr>
          <p:nvPr/>
        </p:nvPicPr>
        <p:blipFill>
          <a:blip r:embed="rId5"/>
          <a:stretch>
            <a:fillRect/>
          </a:stretch>
        </p:blipFill>
        <p:spPr>
          <a:xfrm>
            <a:off x="628650" y="1871663"/>
            <a:ext cx="3857625" cy="2428875"/>
          </a:xfrm>
          <a:prstGeom prst="rect">
            <a:avLst/>
          </a:prstGeom>
        </p:spPr>
      </p:pic>
      <p:sp>
        <p:nvSpPr>
          <p:cNvPr id="14" name="Text 7"/>
          <p:cNvSpPr/>
          <p:nvPr/>
        </p:nvSpPr>
        <p:spPr>
          <a:xfrm>
            <a:off x="632222" y="1875234"/>
            <a:ext cx="3850481" cy="2421731"/>
          </a:xfrm>
          <a:prstGeom prst="roundRect">
            <a:avLst>
              <a:gd name="adj" fmla="val 7080"/>
            </a:avLst>
          </a:prstGeom>
          <a:noFill/>
          <a:ln w="7144">
            <a:solidFill>
              <a:srgbClr val="10B981"/>
            </a:solidFill>
            <a:prstDash val="solid"/>
          </a:ln>
        </p:spPr>
        <p:txBody>
          <a:bodyPr wrap="square" rtlCol="0" anchor="ctr"/>
          <a:lstStyle/>
          <a:p>
            <a:pPr indent="0" marL="0">
              <a:buNone/>
            </a:pPr>
            <a:endParaRPr lang="en-US" dirty="0"/>
          </a:p>
        </p:txBody>
      </p:sp>
      <p:sp>
        <p:nvSpPr>
          <p:cNvPr id="15" name="Text 8"/>
          <p:cNvSpPr/>
          <p:nvPr/>
        </p:nvSpPr>
        <p:spPr>
          <a:xfrm>
            <a:off x="2357438" y="2050256"/>
            <a:ext cx="400050" cy="400050"/>
          </a:xfrm>
          <a:prstGeom prst="rect">
            <a:avLst/>
          </a:prstGeom>
          <a:noFill/>
          <a:ln/>
        </p:spPr>
        <p:txBody>
          <a:bodyPr wrap="none" lIns="0" tIns="0" rIns="0" bIns="0" rtlCol="0" anchor="ctr"/>
          <a:lstStyle/>
          <a:p>
            <a:pPr algn="ctr" indent="0" marL="0">
              <a:buNone/>
            </a:pPr>
            <a:r>
              <a:rPr lang="en-US" sz="3938" dirty="0">
                <a:solidFill>
                  <a:srgbClr val="10B981"/>
                </a:solidFill>
                <a:latin typeface="Segoe UI Symbol" pitchFamily="34" charset="0"/>
                <a:ea typeface="Segoe UI Symbol" pitchFamily="34" charset="-122"/>
                <a:cs typeface="Segoe UI Symbol" pitchFamily="34" charset="-120"/>
              </a:rPr>
              <a:t>☻</a:t>
            </a:r>
            <a:endParaRPr lang="en-US" sz="3938" dirty="0"/>
          </a:p>
        </p:txBody>
      </p:sp>
      <p:sp>
        <p:nvSpPr>
          <p:cNvPr id="16" name="Text 9"/>
          <p:cNvSpPr/>
          <p:nvPr/>
        </p:nvSpPr>
        <p:spPr>
          <a:xfrm>
            <a:off x="1960854" y="2493169"/>
            <a:ext cx="1193105" cy="164592"/>
          </a:xfrm>
          <a:prstGeom prst="rect">
            <a:avLst/>
          </a:prstGeom>
          <a:noFill/>
          <a:ln/>
        </p:spPr>
        <p:txBody>
          <a:bodyPr wrap="none" lIns="0" tIns="0" rIns="0" bIns="0" rtlCol="0" anchor="t"/>
          <a:lstStyle/>
          <a:p>
            <a:pPr algn="ctr" indent="0" marL="0">
              <a:lnSpc>
                <a:spcPts val="1181"/>
              </a:lnSpc>
              <a:buNone/>
            </a:pPr>
            <a:r>
              <a:rPr lang="en-US" sz="800" b="1" spc="110" kern="0" dirty="0">
                <a:solidFill>
                  <a:srgbClr val="10B981"/>
                </a:solidFill>
                <a:latin typeface="Carlito" pitchFamily="34" charset="0"/>
                <a:ea typeface="Carlito" pitchFamily="34" charset="-122"/>
                <a:cs typeface="Carlito" pitchFamily="34" charset="-120"/>
              </a:rPr>
              <a:t>NETWORKER</a:t>
            </a:r>
            <a:endParaRPr lang="en-US" sz="800" dirty="0"/>
          </a:p>
        </p:txBody>
      </p:sp>
      <p:sp>
        <p:nvSpPr>
          <p:cNvPr id="17" name="Text 10"/>
          <p:cNvSpPr/>
          <p:nvPr/>
        </p:nvSpPr>
        <p:spPr>
          <a:xfrm>
            <a:off x="1516652" y="2700338"/>
            <a:ext cx="2081510" cy="786956"/>
          </a:xfrm>
          <a:prstGeom prst="rect">
            <a:avLst/>
          </a:prstGeom>
          <a:noFill/>
          <a:ln/>
        </p:spPr>
        <p:txBody>
          <a:bodyPr wrap="none" lIns="0" tIns="0" rIns="0" bIns="0" rtlCol="0" anchor="t">
            <a:normAutofit/>
          </a:bodyPr>
          <a:lstStyle/>
          <a:p>
            <a:pPr algn="ctr" indent="0" marL="0">
              <a:lnSpc>
                <a:spcPts val="6075"/>
              </a:lnSpc>
              <a:buNone/>
            </a:pPr>
            <a:r>
              <a:rPr lang="en-US" sz="6075" b="1" spc="-243" kern="0" dirty="0">
                <a:solidFill>
                  <a:srgbClr val="10B981"/>
                </a:solidFill>
                <a:latin typeface="Liberation Sans Narrow" pitchFamily="34" charset="0"/>
                <a:ea typeface="Liberation Sans Narrow" pitchFamily="34" charset="-122"/>
                <a:cs typeface="Liberation Sans Narrow" pitchFamily="34" charset="-120"/>
              </a:rPr>
              <a:t>$10</a:t>
            </a:r>
            <a:endParaRPr lang="en-US" sz="6075" dirty="0"/>
          </a:p>
        </p:txBody>
      </p:sp>
      <p:sp>
        <p:nvSpPr>
          <p:cNvPr id="18" name="Text 11"/>
          <p:cNvSpPr/>
          <p:nvPr/>
        </p:nvSpPr>
        <p:spPr>
          <a:xfrm>
            <a:off x="1786510" y="3514725"/>
            <a:ext cx="1541794" cy="194024"/>
          </a:xfrm>
          <a:prstGeom prst="rect">
            <a:avLst/>
          </a:prstGeom>
          <a:noFill/>
          <a:ln/>
        </p:spPr>
        <p:txBody>
          <a:bodyPr wrap="none" lIns="0" tIns="0" rIns="0" bIns="0" rtlCol="0" anchor="t">
            <a:normAutofit/>
          </a:bodyPr>
          <a:lstStyle/>
          <a:p>
            <a:pPr algn="ctr" indent="0" marL="0">
              <a:lnSpc>
                <a:spcPts val="1519"/>
              </a:lnSpc>
              <a:buNone/>
            </a:pPr>
            <a:r>
              <a:rPr lang="en-US" sz="1013" dirty="0">
                <a:solidFill>
                  <a:srgbClr val="FFFFFF"/>
                </a:solidFill>
                <a:latin typeface="Carlito" pitchFamily="34" charset="0"/>
                <a:ea typeface="Carlito" pitchFamily="34" charset="-122"/>
                <a:cs typeface="Carlito" pitchFamily="34" charset="-120"/>
              </a:rPr>
              <a:t>USDT por networker</a:t>
            </a:r>
            <a:endParaRPr lang="en-US" sz="1013" dirty="0"/>
          </a:p>
        </p:txBody>
      </p:sp>
      <p:sp>
        <p:nvSpPr>
          <p:cNvPr id="19" name="Text 12"/>
          <p:cNvSpPr/>
          <p:nvPr/>
        </p:nvSpPr>
        <p:spPr>
          <a:xfrm>
            <a:off x="1836689" y="3736181"/>
            <a:ext cx="1441546" cy="164592"/>
          </a:xfrm>
          <a:prstGeom prst="rect">
            <a:avLst/>
          </a:prstGeom>
          <a:noFill/>
          <a:ln/>
        </p:spPr>
        <p:txBody>
          <a:bodyPr wrap="square" lIns="0" tIns="0" rIns="0" bIns="0" rtlCol="0" anchor="t"/>
          <a:lstStyle/>
          <a:p>
            <a:pPr algn="ctr" indent="0" marL="0">
              <a:lnSpc>
                <a:spcPts val="1097"/>
              </a:lnSpc>
              <a:buNone/>
            </a:pPr>
            <a:r>
              <a:rPr lang="en-US" sz="731" dirty="0">
                <a:solidFill>
                  <a:srgbClr val="94A3B8"/>
                </a:solidFill>
                <a:latin typeface="Carlito" pitchFamily="34" charset="0"/>
                <a:ea typeface="Carlito" pitchFamily="34" charset="-122"/>
                <a:cs typeface="Carlito" pitchFamily="34" charset="-120"/>
              </a:rPr>
              <a:t>Fijo para todos los paquetes.</a:t>
            </a:r>
            <a:endParaRPr lang="en-US" sz="731" dirty="0"/>
          </a:p>
        </p:txBody>
      </p:sp>
      <p:sp>
        <p:nvSpPr>
          <p:cNvPr id="20" name="Text 13"/>
          <p:cNvSpPr/>
          <p:nvPr/>
        </p:nvSpPr>
        <p:spPr>
          <a:xfrm>
            <a:off x="1640942" y="3936206"/>
            <a:ext cx="1832930" cy="242888"/>
          </a:xfrm>
          <a:prstGeom prst="roundRect">
            <a:avLst>
              <a:gd name="adj" fmla="val 39216"/>
            </a:avLst>
          </a:prstGeom>
          <a:solidFill>
            <a:srgbClr val="FBBF24">
              <a:alpha val="12000"/>
            </a:srgbClr>
          </a:solidFill>
          <a:ln w="7144">
            <a:solidFill>
              <a:srgbClr val="FBBF24"/>
            </a:solidFill>
            <a:prstDash val="solid"/>
          </a:ln>
        </p:spPr>
        <p:txBody>
          <a:bodyPr wrap="square" rtlCol="0" anchor="ctr"/>
          <a:lstStyle/>
          <a:p>
            <a:pPr indent="0" marL="0">
              <a:buNone/>
            </a:pPr>
            <a:endParaRPr lang="en-US" dirty="0"/>
          </a:p>
        </p:txBody>
      </p:sp>
      <p:sp>
        <p:nvSpPr>
          <p:cNvPr id="21" name="Text 14"/>
          <p:cNvSpPr/>
          <p:nvPr/>
        </p:nvSpPr>
        <p:spPr>
          <a:xfrm>
            <a:off x="1637370" y="3932634"/>
            <a:ext cx="1840074" cy="189309"/>
          </a:xfrm>
          <a:prstGeom prst="rect">
            <a:avLst/>
          </a:prstGeom>
          <a:noFill/>
          <a:ln/>
        </p:spPr>
        <p:txBody>
          <a:bodyPr wrap="square" lIns="100013" tIns="42863" rIns="100013" bIns="42863" rtlCol="0" anchor="t"/>
          <a:lstStyle/>
          <a:p>
            <a:pPr algn="ctr" indent="0" marL="0">
              <a:lnSpc>
                <a:spcPts val="1181"/>
              </a:lnSpc>
              <a:buNone/>
            </a:pPr>
            <a:r>
              <a:rPr lang="en-US" sz="800" b="1" dirty="0">
                <a:solidFill>
                  <a:srgbClr val="FBBF24"/>
                </a:solidFill>
                <a:latin typeface="Liberation Sans Narrow" pitchFamily="34" charset="0"/>
                <a:ea typeface="Liberation Sans Narrow" pitchFamily="34" charset="-122"/>
                <a:cs typeface="Liberation Sans Narrow" pitchFamily="34" charset="-120"/>
              </a:rPr>
              <a:t>5 networkers Diamante = $50</a:t>
            </a:r>
            <a:endParaRPr lang="en-US" sz="800" dirty="0"/>
          </a:p>
        </p:txBody>
      </p:sp>
      <p:pic>
        <p:nvPicPr>
          <p:cNvPr id="22" name="Image 5" descr="preencoded.png">    </p:cNvPr>
          <p:cNvPicPr>
            <a:picLocks noChangeAspect="1"/>
          </p:cNvPicPr>
          <p:nvPr/>
        </p:nvPicPr>
        <p:blipFill>
          <a:blip r:embed="rId6"/>
          <a:stretch>
            <a:fillRect/>
          </a:stretch>
        </p:blipFill>
        <p:spPr>
          <a:xfrm>
            <a:off x="4657725" y="1871663"/>
            <a:ext cx="3857625" cy="2428875"/>
          </a:xfrm>
          <a:prstGeom prst="rect">
            <a:avLst/>
          </a:prstGeom>
        </p:spPr>
      </p:pic>
      <p:sp>
        <p:nvSpPr>
          <p:cNvPr id="23" name="Text 15"/>
          <p:cNvSpPr/>
          <p:nvPr/>
        </p:nvSpPr>
        <p:spPr>
          <a:xfrm>
            <a:off x="4661297" y="1875234"/>
            <a:ext cx="3850481" cy="2421731"/>
          </a:xfrm>
          <a:prstGeom prst="roundRect">
            <a:avLst>
              <a:gd name="adj" fmla="val 7080"/>
            </a:avLst>
          </a:prstGeom>
          <a:noFill/>
          <a:ln w="7144">
            <a:solidFill>
              <a:srgbClr val="22D3EE"/>
            </a:solidFill>
            <a:prstDash val="solid"/>
          </a:ln>
          <a:effectLst>
            <a:outerShdw sx="100000" sy="100000" kx="0" ky="0" algn="bl" rotWithShape="0" blurRad="266700" dist="50800" dir="16200000">
              <a:srgbClr val="22D3EE">
                <a:alpha val="25000"/>
              </a:srgbClr>
            </a:outerShdw>
          </a:effectLst>
        </p:spPr>
        <p:txBody>
          <a:bodyPr wrap="square" rtlCol="0" anchor="ctr"/>
          <a:lstStyle/>
          <a:p>
            <a:pPr indent="0" marL="0">
              <a:buNone/>
            </a:pPr>
            <a:endParaRPr lang="en-US" dirty="0"/>
          </a:p>
        </p:txBody>
      </p:sp>
      <p:sp>
        <p:nvSpPr>
          <p:cNvPr id="24" name="Text 16"/>
          <p:cNvSpPr/>
          <p:nvPr/>
        </p:nvSpPr>
        <p:spPr>
          <a:xfrm>
            <a:off x="6386513" y="2050256"/>
            <a:ext cx="400050" cy="400050"/>
          </a:xfrm>
          <a:prstGeom prst="rect">
            <a:avLst/>
          </a:prstGeom>
          <a:noFill/>
          <a:ln/>
        </p:spPr>
        <p:txBody>
          <a:bodyPr wrap="none" lIns="0" tIns="0" rIns="0" bIns="0" rtlCol="0" anchor="ctr"/>
          <a:lstStyle/>
          <a:p>
            <a:pPr algn="ctr" indent="0" marL="0">
              <a:buNone/>
            </a:pPr>
            <a:r>
              <a:rPr lang="en-US" sz="3938" dirty="0">
                <a:solidFill>
                  <a:srgbClr val="22D3EE"/>
                </a:solidFill>
                <a:latin typeface="Segoe UI Symbol" pitchFamily="34" charset="0"/>
                <a:ea typeface="Segoe UI Symbol" pitchFamily="34" charset="-122"/>
                <a:cs typeface="Segoe UI Symbol" pitchFamily="34" charset="-120"/>
              </a:rPr>
              <a:t>▣</a:t>
            </a:r>
            <a:endParaRPr lang="en-US" sz="3938" dirty="0"/>
          </a:p>
        </p:txBody>
      </p:sp>
      <p:sp>
        <p:nvSpPr>
          <p:cNvPr id="25" name="Text 17"/>
          <p:cNvSpPr/>
          <p:nvPr/>
        </p:nvSpPr>
        <p:spPr>
          <a:xfrm>
            <a:off x="6188836" y="2493169"/>
            <a:ext cx="795404" cy="164592"/>
          </a:xfrm>
          <a:prstGeom prst="rect">
            <a:avLst/>
          </a:prstGeom>
          <a:noFill/>
          <a:ln/>
        </p:spPr>
        <p:txBody>
          <a:bodyPr wrap="none" lIns="0" tIns="0" rIns="0" bIns="0" rtlCol="0" anchor="t"/>
          <a:lstStyle/>
          <a:p>
            <a:pPr algn="ctr" indent="0" marL="0">
              <a:lnSpc>
                <a:spcPts val="1181"/>
              </a:lnSpc>
              <a:buNone/>
            </a:pPr>
            <a:r>
              <a:rPr lang="en-US" sz="800" b="1" spc="110" kern="0" dirty="0">
                <a:solidFill>
                  <a:srgbClr val="22D3EE"/>
                </a:solidFill>
                <a:latin typeface="Carlito" pitchFamily="34" charset="0"/>
                <a:ea typeface="Carlito" pitchFamily="34" charset="-122"/>
                <a:cs typeface="Carlito" pitchFamily="34" charset="-120"/>
              </a:rPr>
              <a:t>CLIENTE</a:t>
            </a:r>
            <a:endParaRPr lang="en-US" sz="800" dirty="0"/>
          </a:p>
        </p:txBody>
      </p:sp>
      <p:sp>
        <p:nvSpPr>
          <p:cNvPr id="26" name="Text 18"/>
          <p:cNvSpPr/>
          <p:nvPr/>
        </p:nvSpPr>
        <p:spPr>
          <a:xfrm>
            <a:off x="5545727" y="2700338"/>
            <a:ext cx="2081510" cy="786956"/>
          </a:xfrm>
          <a:prstGeom prst="rect">
            <a:avLst/>
          </a:prstGeom>
          <a:noFill/>
          <a:ln/>
        </p:spPr>
        <p:txBody>
          <a:bodyPr wrap="none" lIns="0" tIns="0" rIns="0" bIns="0" rtlCol="0" anchor="t">
            <a:normAutofit/>
          </a:bodyPr>
          <a:lstStyle/>
          <a:p>
            <a:pPr algn="ctr" indent="0" marL="0">
              <a:lnSpc>
                <a:spcPts val="6075"/>
              </a:lnSpc>
              <a:buNone/>
            </a:pPr>
            <a:r>
              <a:rPr lang="en-US" sz="6075" b="1" spc="-243" kern="0" dirty="0">
                <a:solidFill>
                  <a:srgbClr val="22D3EE"/>
                </a:solidFill>
                <a:latin typeface="Liberation Sans Narrow" pitchFamily="34" charset="0"/>
                <a:ea typeface="Liberation Sans Narrow" pitchFamily="34" charset="-122"/>
                <a:cs typeface="Liberation Sans Narrow" pitchFamily="34" charset="-120"/>
              </a:rPr>
              <a:t>50%</a:t>
            </a:r>
            <a:endParaRPr lang="en-US" sz="6075" dirty="0"/>
          </a:p>
        </p:txBody>
      </p:sp>
      <p:sp>
        <p:nvSpPr>
          <p:cNvPr id="27" name="Text 19"/>
          <p:cNvSpPr/>
          <p:nvPr/>
        </p:nvSpPr>
        <p:spPr>
          <a:xfrm>
            <a:off x="5849922" y="3514725"/>
            <a:ext cx="1473231" cy="194024"/>
          </a:xfrm>
          <a:prstGeom prst="rect">
            <a:avLst/>
          </a:prstGeom>
          <a:noFill/>
          <a:ln/>
        </p:spPr>
        <p:txBody>
          <a:bodyPr wrap="none" lIns="0" tIns="0" rIns="0" bIns="0" rtlCol="0" anchor="t">
            <a:normAutofit/>
          </a:bodyPr>
          <a:lstStyle/>
          <a:p>
            <a:pPr algn="ctr" indent="0" marL="0">
              <a:lnSpc>
                <a:spcPts val="1519"/>
              </a:lnSpc>
              <a:buNone/>
            </a:pPr>
            <a:r>
              <a:rPr lang="en-US" sz="1013" dirty="0">
                <a:solidFill>
                  <a:srgbClr val="FFFFFF"/>
                </a:solidFill>
                <a:latin typeface="Carlito" pitchFamily="34" charset="0"/>
                <a:ea typeface="Carlito" pitchFamily="34" charset="-122"/>
                <a:cs typeface="Carlito" pitchFamily="34" charset="-120"/>
              </a:rPr>
              <a:t>del paquete cliente</a:t>
            </a:r>
            <a:endParaRPr lang="en-US" sz="1013" dirty="0"/>
          </a:p>
        </p:txBody>
      </p:sp>
      <p:sp>
        <p:nvSpPr>
          <p:cNvPr id="28" name="Text 20"/>
          <p:cNvSpPr/>
          <p:nvPr/>
        </p:nvSpPr>
        <p:spPr>
          <a:xfrm>
            <a:off x="5754139" y="3736181"/>
            <a:ext cx="1664686" cy="164592"/>
          </a:xfrm>
          <a:prstGeom prst="rect">
            <a:avLst/>
          </a:prstGeom>
          <a:noFill/>
          <a:ln/>
        </p:spPr>
        <p:txBody>
          <a:bodyPr wrap="square" lIns="0" tIns="0" rIns="0" bIns="0" rtlCol="0" anchor="t"/>
          <a:lstStyle/>
          <a:p>
            <a:pPr algn="ctr" indent="0" marL="0">
              <a:lnSpc>
                <a:spcPts val="1097"/>
              </a:lnSpc>
              <a:buNone/>
            </a:pPr>
            <a:r>
              <a:rPr lang="en-US" sz="731" dirty="0">
                <a:solidFill>
                  <a:srgbClr val="94A3B8"/>
                </a:solidFill>
                <a:latin typeface="Carlito" pitchFamily="34" charset="0"/>
                <a:ea typeface="Carlito" pitchFamily="34" charset="-122"/>
                <a:cs typeface="Carlito" pitchFamily="34" charset="-120"/>
              </a:rPr>
              <a:t>Más alto el paquete, más cobrás.</a:t>
            </a:r>
            <a:endParaRPr lang="en-US" sz="731" dirty="0"/>
          </a:p>
        </p:txBody>
      </p:sp>
      <p:sp>
        <p:nvSpPr>
          <p:cNvPr id="29" name="Text 21"/>
          <p:cNvSpPr/>
          <p:nvPr/>
        </p:nvSpPr>
        <p:spPr>
          <a:xfrm>
            <a:off x="5824188" y="3919833"/>
            <a:ext cx="1524588" cy="275634"/>
          </a:xfrm>
          <a:prstGeom prst="roundRect">
            <a:avLst>
              <a:gd name="adj" fmla="val 34557"/>
            </a:avLst>
          </a:prstGeom>
          <a:solidFill>
            <a:srgbClr val="FBBF24">
              <a:alpha val="12000"/>
            </a:srgbClr>
          </a:solidFill>
          <a:ln w="7144">
            <a:solidFill>
              <a:srgbClr val="FBBF24"/>
            </a:solidFill>
            <a:prstDash val="solid"/>
          </a:ln>
        </p:spPr>
        <p:txBody>
          <a:bodyPr wrap="square" rtlCol="0" anchor="ctr"/>
          <a:lstStyle/>
          <a:p>
            <a:pPr indent="0" marL="0">
              <a:buNone/>
            </a:pPr>
            <a:endParaRPr lang="en-US" dirty="0"/>
          </a:p>
        </p:txBody>
      </p:sp>
      <p:sp>
        <p:nvSpPr>
          <p:cNvPr id="30" name="Text 22"/>
          <p:cNvSpPr/>
          <p:nvPr/>
        </p:nvSpPr>
        <p:spPr>
          <a:xfrm>
            <a:off x="5847048" y="3932634"/>
            <a:ext cx="1478868" cy="189309"/>
          </a:xfrm>
          <a:prstGeom prst="rect">
            <a:avLst/>
          </a:prstGeom>
          <a:noFill/>
          <a:ln/>
        </p:spPr>
        <p:txBody>
          <a:bodyPr wrap="none" lIns="0" tIns="0" rIns="0" bIns="0" rtlCol="0" anchor="ctr"/>
          <a:lstStyle/>
          <a:p>
            <a:pPr algn="ctr" indent="0" marL="0">
              <a:lnSpc>
                <a:spcPts val="1181"/>
              </a:lnSpc>
              <a:buNone/>
            </a:pPr>
            <a:r>
              <a:rPr lang="en-US" sz="800" b="1" dirty="0">
                <a:solidFill>
                  <a:srgbClr val="FBBF24"/>
                </a:solidFill>
                <a:latin typeface="Liberation Sans Narrow" pitchFamily="34" charset="0"/>
                <a:ea typeface="Liberation Sans Narrow" pitchFamily="34" charset="-122"/>
                <a:cs typeface="Liberation Sans Narrow" pitchFamily="34" charset="-120"/>
              </a:rPr>
              <a:t>5 clientes Oro = $625</a:t>
            </a:r>
            <a:endParaRPr lang="en-US" sz="800" dirty="0"/>
          </a:p>
        </p:txBody>
      </p:sp>
      <p:sp>
        <p:nvSpPr>
          <p:cNvPr id="31" name="Text 23"/>
          <p:cNvSpPr/>
          <p:nvPr/>
        </p:nvSpPr>
        <p:spPr>
          <a:xfrm>
            <a:off x="632222" y="4361259"/>
            <a:ext cx="7879556" cy="364331"/>
          </a:xfrm>
          <a:prstGeom prst="roundRect">
            <a:avLst>
              <a:gd name="adj" fmla="val 36601"/>
            </a:avLst>
          </a:prstGeom>
          <a:solidFill>
            <a:srgbClr val="FBBF24">
              <a:alpha val="8000"/>
            </a:srgbClr>
          </a:solidFill>
          <a:ln w="7144">
            <a:solidFill>
              <a:srgbClr val="FBBF24"/>
            </a:solidFill>
            <a:prstDash val="solid"/>
          </a:ln>
        </p:spPr>
        <p:txBody>
          <a:bodyPr wrap="square" rtlCol="0" anchor="ctr"/>
          <a:lstStyle/>
          <a:p>
            <a:pPr indent="0" marL="0">
              <a:buNone/>
            </a:pPr>
            <a:endParaRPr lang="en-US" dirty="0"/>
          </a:p>
        </p:txBody>
      </p:sp>
      <p:sp>
        <p:nvSpPr>
          <p:cNvPr id="32" name="Text 24"/>
          <p:cNvSpPr/>
          <p:nvPr/>
        </p:nvSpPr>
        <p:spPr>
          <a:xfrm>
            <a:off x="2164445" y="4464844"/>
            <a:ext cx="157163" cy="157163"/>
          </a:xfrm>
          <a:prstGeom prst="rect">
            <a:avLst/>
          </a:prstGeom>
          <a:noFill/>
          <a:ln/>
        </p:spPr>
        <p:txBody>
          <a:bodyPr wrap="none" lIns="0" tIns="0" rIns="0" bIns="0" rtlCol="0" anchor="ctr"/>
          <a:lstStyle/>
          <a:p>
            <a:pPr algn="ctr" indent="0" marL="0">
              <a:buNone/>
            </a:pPr>
            <a:r>
              <a:rPr lang="en-US" sz="1547" dirty="0">
                <a:solidFill>
                  <a:srgbClr val="FBBF24"/>
                </a:solidFill>
                <a:latin typeface="Segoe UI Symbol" pitchFamily="34" charset="0"/>
                <a:ea typeface="Segoe UI Symbol" pitchFamily="34" charset="-122"/>
                <a:cs typeface="Segoe UI Symbol" pitchFamily="34" charset="-120"/>
              </a:rPr>
              <a:t>⚡</a:t>
            </a:r>
            <a:endParaRPr lang="en-US" sz="1547" dirty="0"/>
          </a:p>
        </p:txBody>
      </p:sp>
      <p:sp>
        <p:nvSpPr>
          <p:cNvPr id="33" name="Text 25"/>
          <p:cNvSpPr/>
          <p:nvPr/>
        </p:nvSpPr>
        <p:spPr>
          <a:xfrm>
            <a:off x="2407332" y="4468416"/>
            <a:ext cx="5943712" cy="153591"/>
          </a:xfrm>
          <a:prstGeom prst="rect">
            <a:avLst/>
          </a:prstGeom>
          <a:noFill/>
          <a:ln/>
        </p:spPr>
        <p:txBody>
          <a:bodyPr wrap="none" lIns="0" tIns="0" rIns="0" bIns="0" rtlCol="0" anchor="t"/>
          <a:lstStyle/>
          <a:p>
            <a:pPr algn="l" indent="0" marL="0">
              <a:lnSpc>
                <a:spcPts val="1181"/>
              </a:lnSpc>
              <a:buNone/>
            </a:pPr>
            <a:r>
              <a:rPr lang="en-US" sz="800" b="1" spc="126" kern="0" dirty="0">
                <a:solidFill>
                  <a:srgbClr val="FBBF24"/>
                </a:solidFill>
                <a:latin typeface="Carlito" pitchFamily="34" charset="0"/>
                <a:ea typeface="Carlito" pitchFamily="34" charset="-122"/>
                <a:cs typeface="Carlito" pitchFamily="34" charset="-120"/>
              </a:rPr>
              <a:t>PAGO INMEDIATO · ON-CHAIN · BSC · POLYGON · ARBITRUM · KYC</a:t>
            </a:r>
            <a:endParaRPr lang="en-US" sz="800" dirty="0"/>
          </a:p>
        </p:txBody>
      </p:sp>
      <p:pic>
        <p:nvPicPr>
          <p:cNvPr id="34" name="Image 6" descr="https://chat.z.ai/api/v1/sandbox/version/file?path=download%2Fslides%2Flogo-white.png&amp;chatId=d56a80c7-af03-4919-9bc3-060e704a4cd0">    </p:cNvPr>
          <p:cNvPicPr>
            <a:picLocks noChangeAspect="1"/>
          </p:cNvPicPr>
          <p:nvPr/>
        </p:nvPicPr>
        <p:blipFill>
          <a:blip r:embed="rId7"/>
          <a:stretch>
            <a:fillRect/>
          </a:stretch>
        </p:blipFill>
        <p:spPr>
          <a:xfrm>
            <a:off x="457200" y="257175"/>
            <a:ext cx="228600" cy="228600"/>
          </a:xfrm>
          <a:prstGeom prst="rect">
            <a:avLst/>
          </a:prstGeom>
        </p:spPr>
      </p:pic>
      <p:sp>
        <p:nvSpPr>
          <p:cNvPr id="35" name="Text 26"/>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36" name="Text 27"/>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PROFILEIA · FORMA 01 · BONO DIRECTO</a:t>
            </a:r>
            <a:endParaRPr lang="en-US" sz="800" dirty="0"/>
          </a:p>
        </p:txBody>
      </p:sp>
      <p:sp>
        <p:nvSpPr>
          <p:cNvPr id="37" name="Text 28"/>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07 / 16</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429500" y="-714375"/>
            <a:ext cx="2428875" cy="2428875"/>
          </a:xfrm>
          <a:prstGeom prst="rect">
            <a:avLst/>
          </a:prstGeom>
        </p:spPr>
      </p:pic>
      <p:sp>
        <p:nvSpPr>
          <p:cNvPr id="5" name="Text 0"/>
          <p:cNvSpPr/>
          <p:nvPr/>
        </p:nvSpPr>
        <p:spPr>
          <a:xfrm>
            <a:off x="7429500" y="-714375"/>
            <a:ext cx="2428875" cy="2428875"/>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14375" y="3429000"/>
            <a:ext cx="2428875" cy="2428875"/>
          </a:xfrm>
          <a:prstGeom prst="rect">
            <a:avLst/>
          </a:prstGeom>
        </p:spPr>
      </p:pic>
      <p:sp>
        <p:nvSpPr>
          <p:cNvPr id="7" name="Text 1"/>
          <p:cNvSpPr/>
          <p:nvPr/>
        </p:nvSpPr>
        <p:spPr>
          <a:xfrm>
            <a:off x="-714375" y="3429000"/>
            <a:ext cx="2428875" cy="2428875"/>
          </a:xfrm>
          <a:prstGeom prst="ellipse">
            <a:avLst/>
          </a:prstGeom>
          <a:solidFill>
            <a:srgbClr val="FFFFFF">
              <a:alpha val="0"/>
            </a:srgbClr>
          </a:solidFill>
          <a:ln/>
        </p:spPr>
        <p:txBody>
          <a:bodyPr wrap="square" rtlCol="0" anchor="ctr"/>
          <a:lstStyle/>
          <a:p>
            <a:pPr indent="0" marL="0">
              <a:buNone/>
            </a:pPr>
            <a:endParaRPr lang="en-US" dirty="0"/>
          </a:p>
        </p:txBody>
      </p:sp>
      <p:pic>
        <p:nvPicPr>
          <p:cNvPr id="8" name="Image 4" descr="/tmp/h2p-svg-1789423616830-7ors0a.png">    </p:cNvPr>
          <p:cNvPicPr>
            <a:picLocks noChangeAspect="1"/>
          </p:cNvPicPr>
          <p:nvPr/>
        </p:nvPicPr>
        <p:blipFill>
          <a:blip r:embed="rId5"/>
          <a:stretch>
            <a:fillRect/>
          </a:stretch>
        </p:blipFill>
        <p:spPr>
          <a:xfrm>
            <a:off x="464344" y="1721644"/>
            <a:ext cx="6329363" cy="2000250"/>
          </a:xfrm>
          <a:prstGeom prst="rect">
            <a:avLst/>
          </a:prstGeom>
        </p:spPr>
      </p:pic>
      <p:sp>
        <p:nvSpPr>
          <p:cNvPr id="9" name="Text 2"/>
          <p:cNvSpPr/>
          <p:nvPr/>
        </p:nvSpPr>
        <p:spPr>
          <a:xfrm>
            <a:off x="460772" y="689372"/>
            <a:ext cx="2444837" cy="260747"/>
          </a:xfrm>
          <a:prstGeom prst="roundRect">
            <a:avLst>
              <a:gd name="adj" fmla="val 36530"/>
            </a:avLst>
          </a:prstGeom>
          <a:solidFill>
            <a:srgbClr val="22D3EE">
              <a:alpha val="12000"/>
            </a:srgbClr>
          </a:solidFill>
          <a:ln w="7144">
            <a:solidFill>
              <a:srgbClr val="22D3EE"/>
            </a:solidFill>
            <a:prstDash val="solid"/>
          </a:ln>
        </p:spPr>
        <p:txBody>
          <a:bodyPr wrap="square" rtlCol="0" anchor="ctr"/>
          <a:lstStyle/>
          <a:p>
            <a:pPr indent="0" marL="0">
              <a:buNone/>
            </a:pPr>
            <a:endParaRPr lang="en-US" dirty="0"/>
          </a:p>
        </p:txBody>
      </p:sp>
      <p:sp>
        <p:nvSpPr>
          <p:cNvPr id="10" name="Text 3"/>
          <p:cNvSpPr/>
          <p:nvPr/>
        </p:nvSpPr>
        <p:spPr>
          <a:xfrm>
            <a:off x="750094" y="764381"/>
            <a:ext cx="2037643"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22D3EE"/>
                </a:solidFill>
                <a:latin typeface="Liberation Sans Narrow" pitchFamily="34" charset="0"/>
                <a:ea typeface="Liberation Sans Narrow" pitchFamily="34" charset="-122"/>
                <a:cs typeface="Liberation Sans Narrow" pitchFamily="34" charset="-120"/>
              </a:rPr>
              <a:t>FORMA 02 · UNILEVEL CLIENTES</a:t>
            </a:r>
            <a:endParaRPr lang="en-US" sz="800" dirty="0"/>
          </a:p>
        </p:txBody>
      </p:sp>
      <p:sp>
        <p:nvSpPr>
          <p:cNvPr id="11"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22D3EE"/>
                </a:solidFill>
                <a:latin typeface="Segoe UI Symbol" pitchFamily="34" charset="0"/>
                <a:ea typeface="Segoe UI Symbol" pitchFamily="34" charset="-122"/>
                <a:cs typeface="Segoe UI Symbol" pitchFamily="34" charset="-120"/>
              </a:rPr>
              <a:t>♟</a:t>
            </a:r>
            <a:endParaRPr lang="en-US" sz="984" dirty="0"/>
          </a:p>
        </p:txBody>
      </p:sp>
      <p:sp>
        <p:nvSpPr>
          <p:cNvPr id="12" name="Text 5"/>
          <p:cNvSpPr/>
          <p:nvPr/>
        </p:nvSpPr>
        <p:spPr>
          <a:xfrm>
            <a:off x="457200" y="1053703"/>
            <a:ext cx="8636000" cy="453633"/>
          </a:xfrm>
          <a:prstGeom prst="rect">
            <a:avLst/>
          </a:prstGeom>
          <a:noFill/>
          <a:ln/>
        </p:spPr>
        <p:txBody>
          <a:bodyPr wrap="square" lIns="0" tIns="0" rIns="0" bIns="0" rtlCol="0" anchor="t"/>
          <a:lstStyle/>
          <a:p>
            <a:pPr algn="l" indent="0" marL="0">
              <a:lnSpc>
                <a:spcPts val="3307"/>
              </a:lnSpc>
              <a:buNone/>
            </a:pPr>
            <a:r>
              <a:rPr lang="en-US" sz="3150" b="1" spc="-94" kern="0" dirty="0">
                <a:solidFill>
                  <a:srgbClr val="A78BFA"/>
                </a:solidFill>
                <a:latin typeface="Liberation Sans Narrow" pitchFamily="34" charset="0"/>
                <a:ea typeface="Liberation Sans Narrow" pitchFamily="34" charset="-122"/>
                <a:cs typeface="Liberation Sans Narrow" pitchFamily="34" charset="-120"/>
              </a:rPr>
              <a:t>75%</a:t>
            </a:r>
            <a:pPr algn="l" indent="0" marL="0">
              <a:lnSpc>
                <a:spcPts val="3307"/>
              </a:lnSpc>
              <a:buNone/>
            </a:pPr>
            <a:r>
              <a:rPr lang="en-US" sz="3150" b="1" spc="-94" kern="0" dirty="0">
                <a:solidFill>
                  <a:srgbClr val="FFFFFF"/>
                </a:solidFill>
                <a:latin typeface="Carlito" pitchFamily="34" charset="0"/>
                <a:ea typeface="Carlito" pitchFamily="34" charset="-122"/>
                <a:cs typeface="Carlito" pitchFamily="34" charset="-120"/>
              </a:rPr>
              <a:t> del paquete cliente distribuido.</a:t>
            </a:r>
            <a:endParaRPr lang="en-US" sz="3150" dirty="0"/>
          </a:p>
        </p:txBody>
      </p:sp>
      <p:sp>
        <p:nvSpPr>
          <p:cNvPr id="13" name="Text 6"/>
          <p:cNvSpPr/>
          <p:nvPr/>
        </p:nvSpPr>
        <p:spPr>
          <a:xfrm>
            <a:off x="457200" y="1545171"/>
            <a:ext cx="8636000" cy="208312"/>
          </a:xfrm>
          <a:prstGeom prst="rect">
            <a:avLst/>
          </a:prstGeom>
          <a:noFill/>
          <a:ln/>
        </p:spPr>
        <p:txBody>
          <a:bodyPr wrap="square" lIns="0" tIns="0" rIns="0" bIns="0" rtlCol="0" anchor="t"/>
          <a:lstStyle/>
          <a:p>
            <a:pPr algn="l" indent="0" marL="0">
              <a:lnSpc>
                <a:spcPts val="1519"/>
              </a:lnSpc>
              <a:buNone/>
            </a:pPr>
            <a:r>
              <a:rPr lang="en-US" sz="1013" spc="20" kern="0" dirty="0">
                <a:solidFill>
                  <a:srgbClr val="94A3B8"/>
                </a:solidFill>
                <a:latin typeface="Liberation Sans Narrow" pitchFamily="34" charset="0"/>
                <a:ea typeface="Liberation Sans Narrow" pitchFamily="34" charset="-122"/>
                <a:cs typeface="Liberation Sans Narrow" pitchFamily="34" charset="-120"/>
              </a:rPr>
              <a:t>50% patrocinador + 25% en 5 niveles.</a:t>
            </a:r>
            <a:endParaRPr lang="en-US" sz="1013" dirty="0"/>
          </a:p>
        </p:txBody>
      </p:sp>
      <p:sp>
        <p:nvSpPr>
          <p:cNvPr id="14" name="Text 7"/>
          <p:cNvSpPr/>
          <p:nvPr/>
        </p:nvSpPr>
        <p:spPr>
          <a:xfrm>
            <a:off x="460772" y="1718072"/>
            <a:ext cx="6336506" cy="1993106"/>
          </a:xfrm>
          <a:prstGeom prst="roundRect">
            <a:avLst>
              <a:gd name="adj" fmla="val 6691"/>
            </a:avLst>
          </a:prstGeom>
          <a:solidFill>
            <a:srgbClr val="2D3250">
              <a:alpha val="20000"/>
            </a:srgbClr>
          </a:solidFill>
          <a:ln w="7144">
            <a:solidFill>
              <a:srgbClr val="FFFFFF"/>
            </a:solidFill>
            <a:prstDash val="solid"/>
          </a:ln>
        </p:spPr>
        <p:txBody>
          <a:bodyPr wrap="square" rtlCol="0" anchor="ctr"/>
          <a:lstStyle/>
          <a:p>
            <a:pPr indent="0" marL="0">
              <a:buNone/>
            </a:pPr>
            <a:endParaRPr lang="en-US" dirty="0"/>
          </a:p>
        </p:txBody>
      </p:sp>
      <p:pic>
        <p:nvPicPr>
          <p:cNvPr id="15" name="Image 5" descr="preencoded.png">    </p:cNvPr>
          <p:cNvPicPr>
            <a:picLocks noChangeAspect="1"/>
          </p:cNvPicPr>
          <p:nvPr/>
        </p:nvPicPr>
        <p:blipFill>
          <a:blip r:embed="rId6"/>
          <a:stretch>
            <a:fillRect/>
          </a:stretch>
        </p:blipFill>
        <p:spPr>
          <a:xfrm>
            <a:off x="2569685" y="1807369"/>
            <a:ext cx="571500" cy="571500"/>
          </a:xfrm>
          <a:prstGeom prst="rect">
            <a:avLst/>
          </a:prstGeom>
        </p:spPr>
      </p:pic>
      <p:sp>
        <p:nvSpPr>
          <p:cNvPr id="16" name="Text 8"/>
          <p:cNvSpPr/>
          <p:nvPr/>
        </p:nvSpPr>
        <p:spPr>
          <a:xfrm>
            <a:off x="2569685" y="1807369"/>
            <a:ext cx="642938" cy="571500"/>
          </a:xfrm>
          <a:prstGeom prst="rect">
            <a:avLst/>
          </a:prstGeom>
          <a:noFill/>
          <a:ln/>
        </p:spPr>
        <p:txBody>
          <a:bodyPr wrap="none" lIns="0" tIns="0" rIns="0" bIns="0" rtlCol="0" anchor="ctr"/>
          <a:lstStyle/>
          <a:p>
            <a:pPr algn="ctr" indent="0" marL="0">
              <a:lnSpc>
                <a:spcPts val="2025"/>
              </a:lnSpc>
              <a:buNone/>
            </a:pPr>
            <a:r>
              <a:rPr lang="en-US" sz="1350" b="1" spc="54" kern="0" dirty="0">
                <a:solidFill>
                  <a:srgbClr val="1A1B2E"/>
                </a:solidFill>
                <a:latin typeface="Carlito" pitchFamily="34" charset="0"/>
                <a:ea typeface="Carlito" pitchFamily="34" charset="-122"/>
                <a:cs typeface="Carlito" pitchFamily="34" charset="-120"/>
              </a:rPr>
              <a:t>TÚ</a:t>
            </a:r>
            <a:endParaRPr lang="en-US" sz="1350" dirty="0"/>
          </a:p>
        </p:txBody>
      </p:sp>
      <p:sp>
        <p:nvSpPr>
          <p:cNvPr id="17" name="Text 9"/>
          <p:cNvSpPr/>
          <p:nvPr/>
        </p:nvSpPr>
        <p:spPr>
          <a:xfrm>
            <a:off x="3284060" y="1830586"/>
            <a:ext cx="1799880" cy="126159"/>
          </a:xfrm>
          <a:prstGeom prst="rect">
            <a:avLst/>
          </a:prstGeom>
          <a:noFill/>
          <a:ln/>
        </p:spPr>
        <p:txBody>
          <a:bodyPr wrap="none" lIns="0" tIns="0" rIns="0" bIns="0" rtlCol="0" anchor="t">
            <a:normAutofit/>
          </a:bodyPr>
          <a:lstStyle/>
          <a:p>
            <a:pPr algn="l" indent="0" marL="0">
              <a:lnSpc>
                <a:spcPts val="1097"/>
              </a:lnSpc>
              <a:buNone/>
            </a:pPr>
            <a:r>
              <a:rPr lang="en-US" sz="800" spc="88" kern="0" dirty="0">
                <a:solidFill>
                  <a:srgbClr val="94A3B8"/>
                </a:solidFill>
                <a:latin typeface="Carlito" pitchFamily="34" charset="0"/>
                <a:ea typeface="Carlito" pitchFamily="34" charset="-122"/>
                <a:cs typeface="Carlito" pitchFamily="34" charset="-120"/>
              </a:rPr>
              <a:t>PATROCINADOR DIRECTO</a:t>
            </a:r>
            <a:endParaRPr lang="en-US" sz="800" dirty="0"/>
          </a:p>
        </p:txBody>
      </p:sp>
      <p:sp>
        <p:nvSpPr>
          <p:cNvPr id="18" name="Text 10"/>
          <p:cNvSpPr/>
          <p:nvPr/>
        </p:nvSpPr>
        <p:spPr>
          <a:xfrm>
            <a:off x="3284060" y="1984177"/>
            <a:ext cx="2246888" cy="215456"/>
          </a:xfrm>
          <a:prstGeom prst="rect">
            <a:avLst/>
          </a:prstGeom>
          <a:noFill/>
          <a:ln/>
        </p:spPr>
        <p:txBody>
          <a:bodyPr wrap="none" lIns="0" tIns="0" rIns="0" bIns="0" rtlCol="0" anchor="t">
            <a:normAutofit/>
          </a:bodyPr>
          <a:lstStyle/>
          <a:p>
            <a:pPr algn="l" indent="0" marL="0">
              <a:lnSpc>
                <a:spcPts val="1800"/>
              </a:lnSpc>
              <a:buNone/>
            </a:pPr>
            <a:r>
              <a:rPr lang="en-US" sz="1800" b="1" spc="-54" kern="0" dirty="0">
                <a:solidFill>
                  <a:srgbClr val="10B981"/>
                </a:solidFill>
                <a:latin typeface="Liberation Sans Narrow" pitchFamily="34" charset="0"/>
                <a:ea typeface="Liberation Sans Narrow" pitchFamily="34" charset="-122"/>
                <a:cs typeface="Liberation Sans Narrow" pitchFamily="34" charset="-120"/>
              </a:rPr>
              <a:t>50%</a:t>
            </a:r>
            <a:endParaRPr lang="en-US" sz="1800" dirty="0"/>
          </a:p>
        </p:txBody>
      </p:sp>
      <p:sp>
        <p:nvSpPr>
          <p:cNvPr id="19" name="Text 11"/>
          <p:cNvSpPr/>
          <p:nvPr/>
        </p:nvSpPr>
        <p:spPr>
          <a:xfrm>
            <a:off x="3284060" y="2227064"/>
            <a:ext cx="1645845" cy="164592"/>
          </a:xfrm>
          <a:prstGeom prst="rect">
            <a:avLst/>
          </a:prstGeom>
          <a:noFill/>
          <a:ln/>
        </p:spPr>
        <p:txBody>
          <a:bodyPr wrap="none" lIns="0" tIns="0" rIns="0" bIns="0" rtlCol="0" anchor="t"/>
          <a:lstStyle/>
          <a:p>
            <a:pPr algn="l" indent="0" marL="0">
              <a:lnSpc>
                <a:spcPts val="1013"/>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$50 de $100</a:t>
            </a:r>
            <a:endParaRPr lang="en-US" sz="800" dirty="0"/>
          </a:p>
        </p:txBody>
      </p:sp>
      <p:sp>
        <p:nvSpPr>
          <p:cNvPr id="20" name="Text 12"/>
          <p:cNvSpPr/>
          <p:nvPr/>
        </p:nvSpPr>
        <p:spPr>
          <a:xfrm>
            <a:off x="828675" y="2800350"/>
            <a:ext cx="414338" cy="414338"/>
          </a:xfrm>
          <a:prstGeom prst="ellipse">
            <a:avLst/>
          </a:prstGeom>
          <a:solidFill>
            <a:srgbClr val="22D3EE">
              <a:alpha val="8000"/>
            </a:srgbClr>
          </a:solidFill>
          <a:ln w="14288">
            <a:solidFill>
              <a:srgbClr val="22D3EE"/>
            </a:solidFill>
            <a:prstDash val="solid"/>
          </a:ln>
        </p:spPr>
        <p:txBody>
          <a:bodyPr wrap="square" rtlCol="0" anchor="ctr"/>
          <a:lstStyle/>
          <a:p>
            <a:pPr indent="0" marL="0">
              <a:buNone/>
            </a:pPr>
            <a:endParaRPr lang="en-US" dirty="0"/>
          </a:p>
        </p:txBody>
      </p:sp>
      <p:sp>
        <p:nvSpPr>
          <p:cNvPr id="21" name="Text 13"/>
          <p:cNvSpPr/>
          <p:nvPr/>
        </p:nvSpPr>
        <p:spPr>
          <a:xfrm>
            <a:off x="821531" y="2793206"/>
            <a:ext cx="428625" cy="422624"/>
          </a:xfrm>
          <a:prstGeom prst="rect">
            <a:avLst/>
          </a:prstGeom>
          <a:noFill/>
          <a:ln/>
        </p:spPr>
        <p:txBody>
          <a:bodyPr wrap="none" lIns="0" tIns="0" rIns="0" bIns="0" rtlCol="0" anchor="ctr">
            <a:normAutofit/>
          </a:bodyPr>
          <a:lstStyle/>
          <a:p>
            <a:pPr algn="ctr" indent="0" marL="0">
              <a:lnSpc>
                <a:spcPts val="928"/>
              </a:lnSpc>
              <a:buNone/>
            </a:pPr>
            <a:r>
              <a:rPr lang="en-US" sz="800" b="1" spc="50" kern="0" dirty="0">
                <a:solidFill>
                  <a:srgbClr val="22D3EE"/>
                </a:solidFill>
                <a:latin typeface="Liberation Sans Narrow" pitchFamily="34" charset="0"/>
                <a:ea typeface="Liberation Sans Narrow" pitchFamily="34" charset="-122"/>
                <a:cs typeface="Liberation Sans Narrow" pitchFamily="34" charset="-120"/>
              </a:rPr>
              <a:t>NV 2</a:t>
            </a:r>
            <a:endParaRPr lang="en-US" sz="800" dirty="0"/>
          </a:p>
        </p:txBody>
      </p:sp>
      <p:sp>
        <p:nvSpPr>
          <p:cNvPr id="22" name="Text 14"/>
          <p:cNvSpPr/>
          <p:nvPr/>
        </p:nvSpPr>
        <p:spPr>
          <a:xfrm>
            <a:off x="975568" y="3243263"/>
            <a:ext cx="192703" cy="94012"/>
          </a:xfrm>
          <a:prstGeom prst="rect">
            <a:avLst/>
          </a:prstGeom>
          <a:noFill/>
          <a:ln/>
        </p:spPr>
        <p:txBody>
          <a:bodyPr wrap="none" lIns="0" tIns="0" rIns="0" bIns="0" rtlCol="0" anchor="t">
            <a:normAutofit/>
          </a:bodyPr>
          <a:lstStyle/>
          <a:p>
            <a:pPr algn="l" indent="0" marL="0">
              <a:lnSpc>
                <a:spcPts val="788"/>
              </a:lnSpc>
              <a:buNone/>
            </a:pPr>
            <a:r>
              <a:rPr lang="en-US" sz="800" b="1" dirty="0">
                <a:solidFill>
                  <a:srgbClr val="22D3EE"/>
                </a:solidFill>
                <a:latin typeface="Liberation Sans Narrow" pitchFamily="34" charset="0"/>
                <a:ea typeface="Liberation Sans Narrow" pitchFamily="34" charset="-122"/>
                <a:cs typeface="Liberation Sans Narrow" pitchFamily="34" charset="-120"/>
              </a:rPr>
              <a:t>5%</a:t>
            </a:r>
            <a:endParaRPr lang="en-US" sz="800" dirty="0"/>
          </a:p>
        </p:txBody>
      </p:sp>
      <p:sp>
        <p:nvSpPr>
          <p:cNvPr id="23" name="Text 15"/>
          <p:cNvSpPr/>
          <p:nvPr/>
        </p:nvSpPr>
        <p:spPr>
          <a:xfrm>
            <a:off x="979922" y="3364706"/>
            <a:ext cx="178951" cy="109728"/>
          </a:xfrm>
          <a:prstGeom prst="rect">
            <a:avLst/>
          </a:prstGeom>
          <a:noFill/>
          <a:ln/>
        </p:spPr>
        <p:txBody>
          <a:bodyPr wrap="none" lIns="0" tIns="0" rIns="0" bIns="0" rtlCol="0" anchor="t"/>
          <a:lstStyle/>
          <a:p>
            <a:pPr algn="l" indent="0" marL="0">
              <a:lnSpc>
                <a:spcPts val="731"/>
              </a:lnSpc>
              <a:buNone/>
            </a:pPr>
            <a:r>
              <a:rPr lang="en-US" sz="800" dirty="0">
                <a:solidFill>
                  <a:srgbClr val="CBD5E1"/>
                </a:solidFill>
                <a:latin typeface="Courier New" pitchFamily="34" charset="0"/>
                <a:ea typeface="Courier New" pitchFamily="34" charset="-122"/>
                <a:cs typeface="Courier New" pitchFamily="34" charset="-120"/>
              </a:rPr>
              <a:t>$5</a:t>
            </a:r>
            <a:endParaRPr lang="en-US" sz="800" dirty="0"/>
          </a:p>
        </p:txBody>
      </p:sp>
      <p:sp>
        <p:nvSpPr>
          <p:cNvPr id="24" name="Text 16"/>
          <p:cNvSpPr/>
          <p:nvPr/>
        </p:nvSpPr>
        <p:spPr>
          <a:xfrm>
            <a:off x="1935956" y="2800350"/>
            <a:ext cx="414338" cy="414338"/>
          </a:xfrm>
          <a:prstGeom prst="ellipse">
            <a:avLst/>
          </a:prstGeom>
          <a:solidFill>
            <a:srgbClr val="22D3EE">
              <a:alpha val="8000"/>
            </a:srgbClr>
          </a:solidFill>
          <a:ln w="14288">
            <a:solidFill>
              <a:srgbClr val="22D3EE"/>
            </a:solidFill>
            <a:prstDash val="solid"/>
          </a:ln>
        </p:spPr>
        <p:txBody>
          <a:bodyPr wrap="square" rtlCol="0" anchor="ctr"/>
          <a:lstStyle/>
          <a:p>
            <a:pPr indent="0" marL="0">
              <a:buNone/>
            </a:pPr>
            <a:endParaRPr lang="en-US" dirty="0"/>
          </a:p>
        </p:txBody>
      </p:sp>
      <p:sp>
        <p:nvSpPr>
          <p:cNvPr id="25" name="Text 17"/>
          <p:cNvSpPr/>
          <p:nvPr/>
        </p:nvSpPr>
        <p:spPr>
          <a:xfrm>
            <a:off x="1928813" y="2793206"/>
            <a:ext cx="428625" cy="422624"/>
          </a:xfrm>
          <a:prstGeom prst="rect">
            <a:avLst/>
          </a:prstGeom>
          <a:noFill/>
          <a:ln/>
        </p:spPr>
        <p:txBody>
          <a:bodyPr wrap="none" lIns="0" tIns="0" rIns="0" bIns="0" rtlCol="0" anchor="ctr">
            <a:normAutofit/>
          </a:bodyPr>
          <a:lstStyle/>
          <a:p>
            <a:pPr algn="ctr" indent="0" marL="0">
              <a:lnSpc>
                <a:spcPts val="928"/>
              </a:lnSpc>
              <a:buNone/>
            </a:pPr>
            <a:r>
              <a:rPr lang="en-US" sz="800" b="1" spc="50" kern="0" dirty="0">
                <a:solidFill>
                  <a:srgbClr val="22D3EE"/>
                </a:solidFill>
                <a:latin typeface="Liberation Sans Narrow" pitchFamily="34" charset="0"/>
                <a:ea typeface="Liberation Sans Narrow" pitchFamily="34" charset="-122"/>
                <a:cs typeface="Liberation Sans Narrow" pitchFamily="34" charset="-120"/>
              </a:rPr>
              <a:t>NV 3</a:t>
            </a:r>
            <a:endParaRPr lang="en-US" sz="800" dirty="0"/>
          </a:p>
        </p:txBody>
      </p:sp>
      <p:sp>
        <p:nvSpPr>
          <p:cNvPr id="26" name="Text 18"/>
          <p:cNvSpPr/>
          <p:nvPr/>
        </p:nvSpPr>
        <p:spPr>
          <a:xfrm>
            <a:off x="2082850" y="3243263"/>
            <a:ext cx="192703" cy="94012"/>
          </a:xfrm>
          <a:prstGeom prst="rect">
            <a:avLst/>
          </a:prstGeom>
          <a:noFill/>
          <a:ln/>
        </p:spPr>
        <p:txBody>
          <a:bodyPr wrap="none" lIns="0" tIns="0" rIns="0" bIns="0" rtlCol="0" anchor="t">
            <a:normAutofit/>
          </a:bodyPr>
          <a:lstStyle/>
          <a:p>
            <a:pPr algn="l" indent="0" marL="0">
              <a:lnSpc>
                <a:spcPts val="788"/>
              </a:lnSpc>
              <a:buNone/>
            </a:pPr>
            <a:r>
              <a:rPr lang="en-US" sz="800" b="1" dirty="0">
                <a:solidFill>
                  <a:srgbClr val="22D3EE"/>
                </a:solidFill>
                <a:latin typeface="Liberation Sans Narrow" pitchFamily="34" charset="0"/>
                <a:ea typeface="Liberation Sans Narrow" pitchFamily="34" charset="-122"/>
                <a:cs typeface="Liberation Sans Narrow" pitchFamily="34" charset="-120"/>
              </a:rPr>
              <a:t>5%</a:t>
            </a:r>
            <a:endParaRPr lang="en-US" sz="800" dirty="0"/>
          </a:p>
        </p:txBody>
      </p:sp>
      <p:sp>
        <p:nvSpPr>
          <p:cNvPr id="27" name="Text 19"/>
          <p:cNvSpPr/>
          <p:nvPr/>
        </p:nvSpPr>
        <p:spPr>
          <a:xfrm>
            <a:off x="2087203" y="3364706"/>
            <a:ext cx="178951" cy="109728"/>
          </a:xfrm>
          <a:prstGeom prst="rect">
            <a:avLst/>
          </a:prstGeom>
          <a:noFill/>
          <a:ln/>
        </p:spPr>
        <p:txBody>
          <a:bodyPr wrap="none" lIns="0" tIns="0" rIns="0" bIns="0" rtlCol="0" anchor="t"/>
          <a:lstStyle/>
          <a:p>
            <a:pPr algn="l" indent="0" marL="0">
              <a:lnSpc>
                <a:spcPts val="731"/>
              </a:lnSpc>
              <a:buNone/>
            </a:pPr>
            <a:r>
              <a:rPr lang="en-US" sz="800" dirty="0">
                <a:solidFill>
                  <a:srgbClr val="CBD5E1"/>
                </a:solidFill>
                <a:latin typeface="Courier New" pitchFamily="34" charset="0"/>
                <a:ea typeface="Courier New" pitchFamily="34" charset="-122"/>
                <a:cs typeface="Courier New" pitchFamily="34" charset="-120"/>
              </a:rPr>
              <a:t>$5</a:t>
            </a:r>
            <a:endParaRPr lang="en-US" sz="800" dirty="0"/>
          </a:p>
        </p:txBody>
      </p:sp>
      <p:sp>
        <p:nvSpPr>
          <p:cNvPr id="28" name="Text 20"/>
          <p:cNvSpPr/>
          <p:nvPr/>
        </p:nvSpPr>
        <p:spPr>
          <a:xfrm>
            <a:off x="3043238" y="2800350"/>
            <a:ext cx="414338" cy="414338"/>
          </a:xfrm>
          <a:prstGeom prst="ellipse">
            <a:avLst/>
          </a:prstGeom>
          <a:solidFill>
            <a:srgbClr val="22D3EE">
              <a:alpha val="8000"/>
            </a:srgbClr>
          </a:solidFill>
          <a:ln w="14288">
            <a:solidFill>
              <a:srgbClr val="22D3EE"/>
            </a:solidFill>
            <a:prstDash val="solid"/>
          </a:ln>
        </p:spPr>
        <p:txBody>
          <a:bodyPr wrap="square" rtlCol="0" anchor="ctr"/>
          <a:lstStyle/>
          <a:p>
            <a:pPr indent="0" marL="0">
              <a:buNone/>
            </a:pPr>
            <a:endParaRPr lang="en-US" dirty="0"/>
          </a:p>
        </p:txBody>
      </p:sp>
      <p:sp>
        <p:nvSpPr>
          <p:cNvPr id="29" name="Text 21"/>
          <p:cNvSpPr/>
          <p:nvPr/>
        </p:nvSpPr>
        <p:spPr>
          <a:xfrm>
            <a:off x="3036094" y="2793206"/>
            <a:ext cx="428625" cy="422624"/>
          </a:xfrm>
          <a:prstGeom prst="rect">
            <a:avLst/>
          </a:prstGeom>
          <a:noFill/>
          <a:ln/>
        </p:spPr>
        <p:txBody>
          <a:bodyPr wrap="none" lIns="0" tIns="0" rIns="0" bIns="0" rtlCol="0" anchor="ctr">
            <a:normAutofit/>
          </a:bodyPr>
          <a:lstStyle/>
          <a:p>
            <a:pPr algn="ctr" indent="0" marL="0">
              <a:lnSpc>
                <a:spcPts val="928"/>
              </a:lnSpc>
              <a:buNone/>
            </a:pPr>
            <a:r>
              <a:rPr lang="en-US" sz="800" b="1" spc="50" kern="0" dirty="0">
                <a:solidFill>
                  <a:srgbClr val="22D3EE"/>
                </a:solidFill>
                <a:latin typeface="Liberation Sans Narrow" pitchFamily="34" charset="0"/>
                <a:ea typeface="Liberation Sans Narrow" pitchFamily="34" charset="-122"/>
                <a:cs typeface="Liberation Sans Narrow" pitchFamily="34" charset="-120"/>
              </a:rPr>
              <a:t>NV 4</a:t>
            </a:r>
            <a:endParaRPr lang="en-US" sz="800" dirty="0"/>
          </a:p>
        </p:txBody>
      </p:sp>
      <p:sp>
        <p:nvSpPr>
          <p:cNvPr id="30" name="Text 22"/>
          <p:cNvSpPr/>
          <p:nvPr/>
        </p:nvSpPr>
        <p:spPr>
          <a:xfrm>
            <a:off x="3190131" y="3243263"/>
            <a:ext cx="192703" cy="94012"/>
          </a:xfrm>
          <a:prstGeom prst="rect">
            <a:avLst/>
          </a:prstGeom>
          <a:noFill/>
          <a:ln/>
        </p:spPr>
        <p:txBody>
          <a:bodyPr wrap="none" lIns="0" tIns="0" rIns="0" bIns="0" rtlCol="0" anchor="t">
            <a:normAutofit/>
          </a:bodyPr>
          <a:lstStyle/>
          <a:p>
            <a:pPr algn="l" indent="0" marL="0">
              <a:lnSpc>
                <a:spcPts val="788"/>
              </a:lnSpc>
              <a:buNone/>
            </a:pPr>
            <a:r>
              <a:rPr lang="en-US" sz="800" b="1" dirty="0">
                <a:solidFill>
                  <a:srgbClr val="22D3EE"/>
                </a:solidFill>
                <a:latin typeface="Liberation Sans Narrow" pitchFamily="34" charset="0"/>
                <a:ea typeface="Liberation Sans Narrow" pitchFamily="34" charset="-122"/>
                <a:cs typeface="Liberation Sans Narrow" pitchFamily="34" charset="-120"/>
              </a:rPr>
              <a:t>5%</a:t>
            </a:r>
            <a:endParaRPr lang="en-US" sz="800" dirty="0"/>
          </a:p>
        </p:txBody>
      </p:sp>
      <p:sp>
        <p:nvSpPr>
          <p:cNvPr id="31" name="Text 23"/>
          <p:cNvSpPr/>
          <p:nvPr/>
        </p:nvSpPr>
        <p:spPr>
          <a:xfrm>
            <a:off x="3194484" y="3364706"/>
            <a:ext cx="178951" cy="109728"/>
          </a:xfrm>
          <a:prstGeom prst="rect">
            <a:avLst/>
          </a:prstGeom>
          <a:noFill/>
          <a:ln/>
        </p:spPr>
        <p:txBody>
          <a:bodyPr wrap="none" lIns="0" tIns="0" rIns="0" bIns="0" rtlCol="0" anchor="t"/>
          <a:lstStyle/>
          <a:p>
            <a:pPr algn="l" indent="0" marL="0">
              <a:lnSpc>
                <a:spcPts val="731"/>
              </a:lnSpc>
              <a:buNone/>
            </a:pPr>
            <a:r>
              <a:rPr lang="en-US" sz="800" dirty="0">
                <a:solidFill>
                  <a:srgbClr val="CBD5E1"/>
                </a:solidFill>
                <a:latin typeface="Courier New" pitchFamily="34" charset="0"/>
                <a:ea typeface="Courier New" pitchFamily="34" charset="-122"/>
                <a:cs typeface="Courier New" pitchFamily="34" charset="-120"/>
              </a:rPr>
              <a:t>$5</a:t>
            </a:r>
            <a:endParaRPr lang="en-US" sz="800" dirty="0"/>
          </a:p>
        </p:txBody>
      </p:sp>
      <p:sp>
        <p:nvSpPr>
          <p:cNvPr id="32" name="Text 24"/>
          <p:cNvSpPr/>
          <p:nvPr/>
        </p:nvSpPr>
        <p:spPr>
          <a:xfrm>
            <a:off x="4150519" y="2800350"/>
            <a:ext cx="414338" cy="414338"/>
          </a:xfrm>
          <a:prstGeom prst="ellipse">
            <a:avLst/>
          </a:prstGeom>
          <a:solidFill>
            <a:srgbClr val="22D3EE">
              <a:alpha val="8000"/>
            </a:srgbClr>
          </a:solidFill>
          <a:ln w="14288">
            <a:solidFill>
              <a:srgbClr val="22D3EE"/>
            </a:solidFill>
            <a:prstDash val="solid"/>
          </a:ln>
        </p:spPr>
        <p:txBody>
          <a:bodyPr wrap="square" rtlCol="0" anchor="ctr"/>
          <a:lstStyle/>
          <a:p>
            <a:pPr indent="0" marL="0">
              <a:buNone/>
            </a:pPr>
            <a:endParaRPr lang="en-US" dirty="0"/>
          </a:p>
        </p:txBody>
      </p:sp>
      <p:sp>
        <p:nvSpPr>
          <p:cNvPr id="33" name="Text 25"/>
          <p:cNvSpPr/>
          <p:nvPr/>
        </p:nvSpPr>
        <p:spPr>
          <a:xfrm>
            <a:off x="4143375" y="2793206"/>
            <a:ext cx="428625" cy="422624"/>
          </a:xfrm>
          <a:prstGeom prst="rect">
            <a:avLst/>
          </a:prstGeom>
          <a:noFill/>
          <a:ln/>
        </p:spPr>
        <p:txBody>
          <a:bodyPr wrap="none" lIns="0" tIns="0" rIns="0" bIns="0" rtlCol="0" anchor="ctr">
            <a:normAutofit/>
          </a:bodyPr>
          <a:lstStyle/>
          <a:p>
            <a:pPr algn="ctr" indent="0" marL="0">
              <a:lnSpc>
                <a:spcPts val="928"/>
              </a:lnSpc>
              <a:buNone/>
            </a:pPr>
            <a:r>
              <a:rPr lang="en-US" sz="800" b="1" spc="50" kern="0" dirty="0">
                <a:solidFill>
                  <a:srgbClr val="22D3EE"/>
                </a:solidFill>
                <a:latin typeface="Liberation Sans Narrow" pitchFamily="34" charset="0"/>
                <a:ea typeface="Liberation Sans Narrow" pitchFamily="34" charset="-122"/>
                <a:cs typeface="Liberation Sans Narrow" pitchFamily="34" charset="-120"/>
              </a:rPr>
              <a:t>NV 5</a:t>
            </a:r>
            <a:endParaRPr lang="en-US" sz="800" dirty="0"/>
          </a:p>
        </p:txBody>
      </p:sp>
      <p:sp>
        <p:nvSpPr>
          <p:cNvPr id="34" name="Text 26"/>
          <p:cNvSpPr/>
          <p:nvPr/>
        </p:nvSpPr>
        <p:spPr>
          <a:xfrm>
            <a:off x="4297412" y="3243263"/>
            <a:ext cx="192703" cy="94012"/>
          </a:xfrm>
          <a:prstGeom prst="rect">
            <a:avLst/>
          </a:prstGeom>
          <a:noFill/>
          <a:ln/>
        </p:spPr>
        <p:txBody>
          <a:bodyPr wrap="none" lIns="0" tIns="0" rIns="0" bIns="0" rtlCol="0" anchor="t">
            <a:normAutofit/>
          </a:bodyPr>
          <a:lstStyle/>
          <a:p>
            <a:pPr algn="l" indent="0" marL="0">
              <a:lnSpc>
                <a:spcPts val="788"/>
              </a:lnSpc>
              <a:buNone/>
            </a:pPr>
            <a:r>
              <a:rPr lang="en-US" sz="800" b="1" dirty="0">
                <a:solidFill>
                  <a:srgbClr val="22D3EE"/>
                </a:solidFill>
                <a:latin typeface="Liberation Sans Narrow" pitchFamily="34" charset="0"/>
                <a:ea typeface="Liberation Sans Narrow" pitchFamily="34" charset="-122"/>
                <a:cs typeface="Liberation Sans Narrow" pitchFamily="34" charset="-120"/>
              </a:rPr>
              <a:t>5%</a:t>
            </a:r>
            <a:endParaRPr lang="en-US" sz="800" dirty="0"/>
          </a:p>
        </p:txBody>
      </p:sp>
      <p:sp>
        <p:nvSpPr>
          <p:cNvPr id="35" name="Text 27"/>
          <p:cNvSpPr/>
          <p:nvPr/>
        </p:nvSpPr>
        <p:spPr>
          <a:xfrm>
            <a:off x="4301765" y="3364706"/>
            <a:ext cx="178951" cy="109728"/>
          </a:xfrm>
          <a:prstGeom prst="rect">
            <a:avLst/>
          </a:prstGeom>
          <a:noFill/>
          <a:ln/>
        </p:spPr>
        <p:txBody>
          <a:bodyPr wrap="none" lIns="0" tIns="0" rIns="0" bIns="0" rtlCol="0" anchor="t"/>
          <a:lstStyle/>
          <a:p>
            <a:pPr algn="l" indent="0" marL="0">
              <a:lnSpc>
                <a:spcPts val="731"/>
              </a:lnSpc>
              <a:buNone/>
            </a:pPr>
            <a:r>
              <a:rPr lang="en-US" sz="800" dirty="0">
                <a:solidFill>
                  <a:srgbClr val="CBD5E1"/>
                </a:solidFill>
                <a:latin typeface="Courier New" pitchFamily="34" charset="0"/>
                <a:ea typeface="Courier New" pitchFamily="34" charset="-122"/>
                <a:cs typeface="Courier New" pitchFamily="34" charset="-120"/>
              </a:rPr>
              <a:t>$5</a:t>
            </a:r>
            <a:endParaRPr lang="en-US" sz="800" dirty="0"/>
          </a:p>
        </p:txBody>
      </p:sp>
      <p:sp>
        <p:nvSpPr>
          <p:cNvPr id="36" name="Text 28"/>
          <p:cNvSpPr/>
          <p:nvPr/>
        </p:nvSpPr>
        <p:spPr>
          <a:xfrm>
            <a:off x="5257800" y="2800350"/>
            <a:ext cx="414338" cy="414338"/>
          </a:xfrm>
          <a:prstGeom prst="ellipse">
            <a:avLst/>
          </a:prstGeom>
          <a:solidFill>
            <a:srgbClr val="22D3EE">
              <a:alpha val="8000"/>
            </a:srgbClr>
          </a:solidFill>
          <a:ln w="14288">
            <a:solidFill>
              <a:srgbClr val="22D3EE"/>
            </a:solidFill>
            <a:prstDash val="solid"/>
          </a:ln>
        </p:spPr>
        <p:txBody>
          <a:bodyPr wrap="square" rtlCol="0" anchor="ctr"/>
          <a:lstStyle/>
          <a:p>
            <a:pPr indent="0" marL="0">
              <a:buNone/>
            </a:pPr>
            <a:endParaRPr lang="en-US" dirty="0"/>
          </a:p>
        </p:txBody>
      </p:sp>
      <p:sp>
        <p:nvSpPr>
          <p:cNvPr id="37" name="Text 29"/>
          <p:cNvSpPr/>
          <p:nvPr/>
        </p:nvSpPr>
        <p:spPr>
          <a:xfrm>
            <a:off x="5250656" y="2793206"/>
            <a:ext cx="428625" cy="422624"/>
          </a:xfrm>
          <a:prstGeom prst="rect">
            <a:avLst/>
          </a:prstGeom>
          <a:noFill/>
          <a:ln/>
        </p:spPr>
        <p:txBody>
          <a:bodyPr wrap="none" lIns="0" tIns="0" rIns="0" bIns="0" rtlCol="0" anchor="ctr">
            <a:normAutofit/>
          </a:bodyPr>
          <a:lstStyle/>
          <a:p>
            <a:pPr algn="ctr" indent="0" marL="0">
              <a:lnSpc>
                <a:spcPts val="928"/>
              </a:lnSpc>
              <a:buNone/>
            </a:pPr>
            <a:r>
              <a:rPr lang="en-US" sz="800" b="1" spc="50" kern="0" dirty="0">
                <a:solidFill>
                  <a:srgbClr val="22D3EE"/>
                </a:solidFill>
                <a:latin typeface="Liberation Sans Narrow" pitchFamily="34" charset="0"/>
                <a:ea typeface="Liberation Sans Narrow" pitchFamily="34" charset="-122"/>
                <a:cs typeface="Liberation Sans Narrow" pitchFamily="34" charset="-120"/>
              </a:rPr>
              <a:t>NV 6</a:t>
            </a:r>
            <a:endParaRPr lang="en-US" sz="800" dirty="0"/>
          </a:p>
        </p:txBody>
      </p:sp>
      <p:sp>
        <p:nvSpPr>
          <p:cNvPr id="38" name="Text 30"/>
          <p:cNvSpPr/>
          <p:nvPr/>
        </p:nvSpPr>
        <p:spPr>
          <a:xfrm>
            <a:off x="5404693" y="3243263"/>
            <a:ext cx="192703" cy="94012"/>
          </a:xfrm>
          <a:prstGeom prst="rect">
            <a:avLst/>
          </a:prstGeom>
          <a:noFill/>
          <a:ln/>
        </p:spPr>
        <p:txBody>
          <a:bodyPr wrap="none" lIns="0" tIns="0" rIns="0" bIns="0" rtlCol="0" anchor="t">
            <a:normAutofit/>
          </a:bodyPr>
          <a:lstStyle/>
          <a:p>
            <a:pPr algn="l" indent="0" marL="0">
              <a:lnSpc>
                <a:spcPts val="788"/>
              </a:lnSpc>
              <a:buNone/>
            </a:pPr>
            <a:r>
              <a:rPr lang="en-US" sz="800" b="1" dirty="0">
                <a:solidFill>
                  <a:srgbClr val="22D3EE"/>
                </a:solidFill>
                <a:latin typeface="Liberation Sans Narrow" pitchFamily="34" charset="0"/>
                <a:ea typeface="Liberation Sans Narrow" pitchFamily="34" charset="-122"/>
                <a:cs typeface="Liberation Sans Narrow" pitchFamily="34" charset="-120"/>
              </a:rPr>
              <a:t>5%</a:t>
            </a:r>
            <a:endParaRPr lang="en-US" sz="800" dirty="0"/>
          </a:p>
        </p:txBody>
      </p:sp>
      <p:sp>
        <p:nvSpPr>
          <p:cNvPr id="39" name="Text 31"/>
          <p:cNvSpPr/>
          <p:nvPr/>
        </p:nvSpPr>
        <p:spPr>
          <a:xfrm>
            <a:off x="5409047" y="3364706"/>
            <a:ext cx="178951" cy="109728"/>
          </a:xfrm>
          <a:prstGeom prst="rect">
            <a:avLst/>
          </a:prstGeom>
          <a:noFill/>
          <a:ln/>
        </p:spPr>
        <p:txBody>
          <a:bodyPr wrap="none" lIns="0" tIns="0" rIns="0" bIns="0" rtlCol="0" anchor="t"/>
          <a:lstStyle/>
          <a:p>
            <a:pPr algn="l" indent="0" marL="0">
              <a:lnSpc>
                <a:spcPts val="731"/>
              </a:lnSpc>
              <a:buNone/>
            </a:pPr>
            <a:r>
              <a:rPr lang="en-US" sz="800" dirty="0">
                <a:solidFill>
                  <a:srgbClr val="CBD5E1"/>
                </a:solidFill>
                <a:latin typeface="Courier New" pitchFamily="34" charset="0"/>
                <a:ea typeface="Courier New" pitchFamily="34" charset="-122"/>
                <a:cs typeface="Courier New" pitchFamily="34" charset="-120"/>
              </a:rPr>
              <a:t>$5</a:t>
            </a:r>
            <a:endParaRPr lang="en-US" sz="800" dirty="0"/>
          </a:p>
        </p:txBody>
      </p:sp>
      <p:sp>
        <p:nvSpPr>
          <p:cNvPr id="40" name="Text 32"/>
          <p:cNvSpPr/>
          <p:nvPr/>
        </p:nvSpPr>
        <p:spPr>
          <a:xfrm>
            <a:off x="6975872" y="1967099"/>
            <a:ext cx="1707356" cy="1495053"/>
          </a:xfrm>
          <a:prstGeom prst="roundRect">
            <a:avLst>
              <a:gd name="adj" fmla="val 10194"/>
            </a:avLst>
          </a:prstGeom>
          <a:solidFill>
            <a:srgbClr val="2D3250">
              <a:alpha val="35000"/>
            </a:srgbClr>
          </a:solidFill>
          <a:ln w="7144">
            <a:solidFill>
              <a:srgbClr val="FBBF24"/>
            </a:solidFill>
            <a:prstDash val="solid"/>
          </a:ln>
          <a:effectLst>
            <a:outerShdw sx="100000" sy="100000" kx="0" ky="0" algn="bl" rotWithShape="0" blurRad="304800" dist="50800" dir="16200000">
              <a:srgbClr val="FBBF24">
                <a:alpha val="40000"/>
              </a:srgbClr>
            </a:outerShdw>
          </a:effectLst>
        </p:spPr>
        <p:txBody>
          <a:bodyPr wrap="square" rtlCol="0" anchor="ctr"/>
          <a:lstStyle/>
          <a:p>
            <a:pPr indent="0" marL="0">
              <a:buNone/>
            </a:pPr>
            <a:endParaRPr lang="en-US" dirty="0"/>
          </a:p>
        </p:txBody>
      </p:sp>
      <p:sp>
        <p:nvSpPr>
          <p:cNvPr id="41" name="Text 33"/>
          <p:cNvSpPr/>
          <p:nvPr/>
        </p:nvSpPr>
        <p:spPr>
          <a:xfrm>
            <a:off x="7715250" y="2113545"/>
            <a:ext cx="228600" cy="228600"/>
          </a:xfrm>
          <a:prstGeom prst="rect">
            <a:avLst/>
          </a:prstGeom>
          <a:noFill/>
          <a:ln/>
        </p:spPr>
        <p:txBody>
          <a:bodyPr wrap="none" lIns="0" tIns="0" rIns="0" bIns="0" rtlCol="0" anchor="ctr"/>
          <a:lstStyle/>
          <a:p>
            <a:pPr algn="ctr" indent="0" marL="0">
              <a:buNone/>
            </a:pPr>
            <a:r>
              <a:rPr lang="en-US" sz="2250" dirty="0">
                <a:solidFill>
                  <a:srgbClr val="FBBF24"/>
                </a:solidFill>
                <a:latin typeface="Segoe UI Symbol" pitchFamily="34" charset="0"/>
                <a:ea typeface="Segoe UI Symbol" pitchFamily="34" charset="-122"/>
                <a:cs typeface="Segoe UI Symbol" pitchFamily="34" charset="-120"/>
              </a:rPr>
              <a:t>◫</a:t>
            </a:r>
            <a:endParaRPr lang="en-US" sz="2250" dirty="0"/>
          </a:p>
        </p:txBody>
      </p:sp>
      <p:sp>
        <p:nvSpPr>
          <p:cNvPr id="42" name="Text 34"/>
          <p:cNvSpPr/>
          <p:nvPr/>
        </p:nvSpPr>
        <p:spPr>
          <a:xfrm>
            <a:off x="7585982" y="2385008"/>
            <a:ext cx="487025" cy="133302"/>
          </a:xfrm>
          <a:prstGeom prst="rect">
            <a:avLst/>
          </a:prstGeom>
          <a:noFill/>
          <a:ln/>
        </p:spPr>
        <p:txBody>
          <a:bodyPr wrap="none" lIns="0" tIns="0" rIns="0" bIns="0" rtlCol="0" anchor="t">
            <a:normAutofit/>
          </a:bodyPr>
          <a:lstStyle/>
          <a:p>
            <a:pPr algn="ctr" indent="0" marL="0">
              <a:lnSpc>
                <a:spcPts val="928"/>
              </a:lnSpc>
              <a:buNone/>
            </a:pPr>
            <a:r>
              <a:rPr lang="en-US" sz="800" spc="87" kern="0" dirty="0">
                <a:solidFill>
                  <a:srgbClr val="94A3B8"/>
                </a:solidFill>
                <a:latin typeface="Carlito" pitchFamily="34" charset="0"/>
                <a:ea typeface="Carlito" pitchFamily="34" charset="-122"/>
                <a:cs typeface="Carlito" pitchFamily="34" charset="-120"/>
              </a:rPr>
              <a:t>TOTAL</a:t>
            </a:r>
            <a:endParaRPr lang="en-US" sz="800" dirty="0"/>
          </a:p>
        </p:txBody>
      </p:sp>
      <p:sp>
        <p:nvSpPr>
          <p:cNvPr id="43" name="Text 35"/>
          <p:cNvSpPr/>
          <p:nvPr/>
        </p:nvSpPr>
        <p:spPr>
          <a:xfrm>
            <a:off x="7212721" y="2545742"/>
            <a:ext cx="1233547" cy="493776"/>
          </a:xfrm>
          <a:prstGeom prst="rect">
            <a:avLst/>
          </a:prstGeom>
          <a:noFill/>
          <a:ln/>
        </p:spPr>
        <p:txBody>
          <a:bodyPr wrap="none" lIns="0" tIns="0" rIns="0" bIns="0" rtlCol="0" anchor="t"/>
          <a:lstStyle/>
          <a:p>
            <a:pPr algn="ctr" indent="0" marL="0">
              <a:lnSpc>
                <a:spcPts val="3600"/>
              </a:lnSpc>
              <a:buNone/>
            </a:pPr>
            <a:r>
              <a:rPr lang="en-US" sz="3600" b="1" spc="-144" kern="0" dirty="0">
                <a:solidFill>
                  <a:srgbClr val="FBBF24"/>
                </a:solidFill>
                <a:latin typeface="Liberation Sans Narrow" pitchFamily="34" charset="0"/>
                <a:ea typeface="Liberation Sans Narrow" pitchFamily="34" charset="-122"/>
                <a:cs typeface="Liberation Sans Narrow" pitchFamily="34" charset="-120"/>
              </a:rPr>
              <a:t>75%</a:t>
            </a:r>
            <a:endParaRPr lang="en-US" sz="3600" dirty="0"/>
          </a:p>
        </p:txBody>
      </p:sp>
      <p:sp>
        <p:nvSpPr>
          <p:cNvPr id="44" name="Text 36"/>
          <p:cNvSpPr/>
          <p:nvPr/>
        </p:nvSpPr>
        <p:spPr>
          <a:xfrm>
            <a:off x="7478278" y="3074380"/>
            <a:ext cx="702543" cy="241325"/>
          </a:xfrm>
          <a:prstGeom prst="rect">
            <a:avLst/>
          </a:prstGeom>
          <a:noFill/>
          <a:ln/>
        </p:spPr>
        <p:txBody>
          <a:bodyPr wrap="square" lIns="0" tIns="0" rIns="0" bIns="0" rtlCol="0" anchor="t"/>
          <a:lstStyle/>
          <a:p>
            <a:pPr algn="ctr" indent="0" marL="0">
              <a:lnSpc>
                <a:spcPts val="951"/>
              </a:lnSpc>
              <a:buNone/>
            </a:pPr>
            <a:r>
              <a:rPr lang="en-US" sz="800" dirty="0">
                <a:solidFill>
                  <a:srgbClr val="CBD5E1"/>
                </a:solidFill>
                <a:latin typeface="Liberation Sans Narrow" pitchFamily="34" charset="0"/>
                <a:ea typeface="Liberation Sans Narrow" pitchFamily="34" charset="-122"/>
                <a:cs typeface="Liberation Sans Narrow" pitchFamily="34" charset="-120"/>
              </a:rPr>
              <a:t>$75 por cliente</a:t>
            </a:r>
            <a:endParaRPr lang="en-US" sz="800" dirty="0"/>
          </a:p>
          <a:p>
            <a:pPr algn="ctr" indent="0" marL="0">
              <a:lnSpc>
                <a:spcPts val="951"/>
              </a:lnSpc>
              <a:buNone/>
            </a:pPr>
            <a:r>
              <a:rPr lang="en-US" sz="800" dirty="0">
                <a:solidFill>
                  <a:srgbClr val="CBD5E1"/>
                </a:solidFill>
                <a:latin typeface="Liberation Sans Narrow" pitchFamily="34" charset="0"/>
                <a:ea typeface="Liberation Sans Narrow" pitchFamily="34" charset="-122"/>
                <a:cs typeface="Liberation Sans Narrow" pitchFamily="34" charset="-120"/>
              </a:rPr>
              <a:t>Plata $100</a:t>
            </a:r>
            <a:endParaRPr lang="en-US" sz="800" dirty="0"/>
          </a:p>
        </p:txBody>
      </p:sp>
      <p:sp>
        <p:nvSpPr>
          <p:cNvPr id="45" name="Text 37"/>
          <p:cNvSpPr/>
          <p:nvPr/>
        </p:nvSpPr>
        <p:spPr>
          <a:xfrm>
            <a:off x="460772" y="4282678"/>
            <a:ext cx="8222456" cy="428625"/>
          </a:xfrm>
          <a:prstGeom prst="roundRect">
            <a:avLst>
              <a:gd name="adj" fmla="val 31111"/>
            </a:avLst>
          </a:prstGeom>
          <a:solidFill>
            <a:srgbClr val="22D3EE">
              <a:alpha val="10000"/>
            </a:srgbClr>
          </a:solidFill>
          <a:ln w="7144">
            <a:solidFill>
              <a:srgbClr val="22D3EE"/>
            </a:solidFill>
            <a:prstDash val="solid"/>
          </a:ln>
          <a:effectLst>
            <a:outerShdw sx="100000" sy="100000" kx="0" ky="0" algn="bl" rotWithShape="0" blurRad="266700" dist="50800" dir="16200000">
              <a:srgbClr val="22D3EE">
                <a:alpha val="18000"/>
              </a:srgbClr>
            </a:outerShdw>
          </a:effectLst>
        </p:spPr>
        <p:txBody>
          <a:bodyPr wrap="square" rtlCol="0" anchor="ctr"/>
          <a:lstStyle/>
          <a:p>
            <a:pPr indent="0" marL="0">
              <a:buNone/>
            </a:pPr>
            <a:endParaRPr lang="en-US" dirty="0"/>
          </a:p>
        </p:txBody>
      </p:sp>
      <p:sp>
        <p:nvSpPr>
          <p:cNvPr id="46" name="Text 38"/>
          <p:cNvSpPr/>
          <p:nvPr/>
        </p:nvSpPr>
        <p:spPr>
          <a:xfrm>
            <a:off x="1674428" y="4411266"/>
            <a:ext cx="171450" cy="171450"/>
          </a:xfrm>
          <a:prstGeom prst="rect">
            <a:avLst/>
          </a:prstGeom>
          <a:noFill/>
          <a:ln/>
        </p:spPr>
        <p:txBody>
          <a:bodyPr wrap="none" lIns="0" tIns="0" rIns="0" bIns="0" rtlCol="0" anchor="ctr"/>
          <a:lstStyle/>
          <a:p>
            <a:pPr algn="ctr" indent="0" marL="0">
              <a:buNone/>
            </a:pPr>
            <a:r>
              <a:rPr lang="en-US" sz="1688" dirty="0">
                <a:solidFill>
                  <a:srgbClr val="22D3EE"/>
                </a:solidFill>
                <a:latin typeface="Segoe UI Symbol" pitchFamily="34" charset="0"/>
                <a:ea typeface="Segoe UI Symbol" pitchFamily="34" charset="-122"/>
                <a:cs typeface="Segoe UI Symbol" pitchFamily="34" charset="-120"/>
              </a:rPr>
              <a:t>▣</a:t>
            </a:r>
            <a:endParaRPr lang="en-US" sz="1688" dirty="0"/>
          </a:p>
        </p:txBody>
      </p:sp>
      <p:sp>
        <p:nvSpPr>
          <p:cNvPr id="47" name="Text 39"/>
          <p:cNvSpPr/>
          <p:nvPr/>
        </p:nvSpPr>
        <p:spPr>
          <a:xfrm>
            <a:off x="1945891" y="4400550"/>
            <a:ext cx="4117256" cy="192881"/>
          </a:xfrm>
          <a:prstGeom prst="rect">
            <a:avLst/>
          </a:prstGeom>
          <a:noFill/>
          <a:ln/>
        </p:spPr>
        <p:txBody>
          <a:bodyPr wrap="none" lIns="0" tIns="0" rIns="0" bIns="0" rtlCol="0" anchor="t"/>
          <a:lstStyle/>
          <a:p>
            <a:pPr algn="l" indent="0" marL="0">
              <a:lnSpc>
                <a:spcPts val="1519"/>
              </a:lnSpc>
              <a:buNone/>
            </a:pPr>
            <a:r>
              <a:rPr lang="en-US" sz="1013" b="1" spc="20" kern="0" dirty="0">
                <a:solidFill>
                  <a:srgbClr val="FFFFFF"/>
                </a:solidFill>
                <a:latin typeface="Liberation Sans Narrow" pitchFamily="34" charset="0"/>
                <a:ea typeface="Liberation Sans Narrow" pitchFamily="34" charset="-122"/>
                <a:cs typeface="Liberation Sans Narrow" pitchFamily="34" charset="-120"/>
              </a:rPr>
              <a:t>EJEMPLO: 5 clientes Oro $250 = </a:t>
            </a:r>
            <a:pPr algn="l" indent="0" marL="0">
              <a:lnSpc>
                <a:spcPts val="1519"/>
              </a:lnSpc>
              <a:buNone/>
            </a:pPr>
            <a:r>
              <a:rPr lang="en-US" sz="1013" b="1" spc="20" kern="0" dirty="0">
                <a:solidFill>
                  <a:srgbClr val="FBBF24"/>
                </a:solidFill>
                <a:latin typeface="Liberation Sans Narrow" pitchFamily="34" charset="0"/>
                <a:ea typeface="Liberation Sans Narrow" pitchFamily="34" charset="-122"/>
                <a:cs typeface="Liberation Sans Narrow" pitchFamily="34" charset="-120"/>
              </a:rPr>
              <a:t>$625 USDT</a:t>
            </a:r>
            <a:pPr algn="l" indent="0" marL="0">
              <a:lnSpc>
                <a:spcPts val="1519"/>
              </a:lnSpc>
              <a:buNone/>
            </a:pPr>
            <a:r>
              <a:rPr lang="en-US" sz="1013" b="1" spc="20" kern="0" dirty="0">
                <a:solidFill>
                  <a:srgbClr val="FFFFFF"/>
                </a:solidFill>
                <a:latin typeface="Carlito" pitchFamily="34" charset="0"/>
                <a:ea typeface="Carlito" pitchFamily="34" charset="-122"/>
                <a:cs typeface="Carlito" pitchFamily="34" charset="-120"/>
              </a:rPr>
              <a:t> inmediatos.</a:t>
            </a:r>
            <a:endParaRPr lang="en-US" sz="1013" dirty="0"/>
          </a:p>
        </p:txBody>
      </p:sp>
      <p:sp>
        <p:nvSpPr>
          <p:cNvPr id="48" name="Text 40"/>
          <p:cNvSpPr/>
          <p:nvPr/>
        </p:nvSpPr>
        <p:spPr>
          <a:xfrm>
            <a:off x="6113152" y="4421981"/>
            <a:ext cx="2409341" cy="164592"/>
          </a:xfrm>
          <a:prstGeom prst="rect">
            <a:avLst/>
          </a:prstGeom>
          <a:noFill/>
          <a:ln/>
        </p:spPr>
        <p:txBody>
          <a:bodyPr wrap="none" lIns="0" tIns="0" rIns="0" bIns="0" rtlCol="0" anchor="t"/>
          <a:lstStyle/>
          <a:p>
            <a:pPr algn="l" indent="0" marL="0">
              <a:lnSpc>
                <a:spcPts val="1181"/>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(5 × $125 = 50% de $250)</a:t>
            </a:r>
            <a:endParaRPr lang="en-US" sz="800" dirty="0"/>
          </a:p>
        </p:txBody>
      </p:sp>
      <p:pic>
        <p:nvPicPr>
          <p:cNvPr id="49" name="Image 6" descr="https://chat.z.ai/api/v1/sandbox/version/file?path=download%2Fslides%2Flogo-white.png&amp;chatId=d56a80c7-af03-4919-9bc3-060e704a4cd0">    </p:cNvPr>
          <p:cNvPicPr>
            <a:picLocks noChangeAspect="1"/>
          </p:cNvPicPr>
          <p:nvPr/>
        </p:nvPicPr>
        <p:blipFill>
          <a:blip r:embed="rId7"/>
          <a:stretch>
            <a:fillRect/>
          </a:stretch>
        </p:blipFill>
        <p:spPr>
          <a:xfrm>
            <a:off x="457200" y="257175"/>
            <a:ext cx="228600" cy="228600"/>
          </a:xfrm>
          <a:prstGeom prst="rect">
            <a:avLst/>
          </a:prstGeom>
        </p:spPr>
      </p:pic>
      <p:sp>
        <p:nvSpPr>
          <p:cNvPr id="50" name="Text 41"/>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51" name="Text 42"/>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03 · UNILEVEL DE CLIENTES</a:t>
            </a:r>
            <a:endParaRPr lang="en-US" sz="800" dirty="0"/>
          </a:p>
        </p:txBody>
      </p:sp>
      <p:sp>
        <p:nvSpPr>
          <p:cNvPr id="52" name="Text 43"/>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08 / 16</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6221760" y="232172"/>
            <a:ext cx="2461468" cy="260747"/>
          </a:xfrm>
          <a:prstGeom prst="roundRect">
            <a:avLst>
              <a:gd name="adj" fmla="val 36530"/>
            </a:avLst>
          </a:prstGeom>
          <a:solidFill>
            <a:srgbClr val="E879F9">
              <a:alpha val="12000"/>
            </a:srgbClr>
          </a:solidFill>
          <a:ln w="7144">
            <a:solidFill>
              <a:srgbClr val="E879F9"/>
            </a:solidFill>
            <a:prstDash val="solid"/>
          </a:ln>
        </p:spPr>
        <p:txBody>
          <a:bodyPr wrap="square" rtlCol="0" anchor="ctr"/>
          <a:lstStyle/>
          <a:p>
            <a:pPr indent="0" marL="0">
              <a:buNone/>
            </a:pPr>
            <a:endParaRPr lang="en-US" dirty="0"/>
          </a:p>
        </p:txBody>
      </p:sp>
      <p:sp>
        <p:nvSpPr>
          <p:cNvPr id="5" name="Text 1"/>
          <p:cNvSpPr/>
          <p:nvPr/>
        </p:nvSpPr>
        <p:spPr>
          <a:xfrm>
            <a:off x="6525369" y="307181"/>
            <a:ext cx="2039987"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E879F9"/>
                </a:solidFill>
                <a:latin typeface="Liberation Sans Narrow" pitchFamily="34" charset="0"/>
                <a:ea typeface="Liberation Sans Narrow" pitchFamily="34" charset="-122"/>
                <a:cs typeface="Liberation Sans Narrow" pitchFamily="34" charset="-120"/>
              </a:rPr>
              <a:t>FORMA 03 · AI PRO ARMY · NEW</a:t>
            </a:r>
            <a:endParaRPr lang="en-US" sz="800" dirty="0"/>
          </a:p>
        </p:txBody>
      </p:sp>
      <p:sp>
        <p:nvSpPr>
          <p:cNvPr id="6" name="Text 2"/>
          <p:cNvSpPr/>
          <p:nvPr/>
        </p:nvSpPr>
        <p:spPr>
          <a:xfrm>
            <a:off x="6339632" y="305395"/>
            <a:ext cx="114300" cy="114300"/>
          </a:xfrm>
          <a:prstGeom prst="rect">
            <a:avLst/>
          </a:prstGeom>
          <a:noFill/>
          <a:ln/>
        </p:spPr>
        <p:txBody>
          <a:bodyPr wrap="none" lIns="0" tIns="0" rIns="0" bIns="0" rtlCol="0" anchor="ctr"/>
          <a:lstStyle/>
          <a:p>
            <a:pPr algn="ctr" indent="0" marL="0">
              <a:buNone/>
            </a:pPr>
            <a:r>
              <a:rPr lang="en-US" sz="1125" dirty="0">
                <a:solidFill>
                  <a:srgbClr val="E879F9"/>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457200" y="557213"/>
            <a:ext cx="8636000" cy="345382"/>
          </a:xfrm>
          <a:prstGeom prst="rect">
            <a:avLst/>
          </a:prstGeom>
          <a:noFill/>
          <a:ln/>
        </p:spPr>
        <p:txBody>
          <a:bodyPr wrap="square" lIns="0" tIns="0" rIns="0" bIns="0" rtlCol="0" anchor="t">
            <a:normAutofit/>
          </a:bodyPr>
          <a:lstStyle/>
          <a:p>
            <a:pPr algn="l" indent="0" marL="0">
              <a:lnSpc>
                <a:spcPts val="2599"/>
              </a:lnSpc>
              <a:buNone/>
            </a:pPr>
            <a:r>
              <a:rPr lang="en-US" sz="2475" b="1" spc="-62" kern="0" dirty="0">
                <a:solidFill>
                  <a:srgbClr val="FFFFFF"/>
                </a:solidFill>
                <a:latin typeface="Liberation Sans Narrow" pitchFamily="34" charset="0"/>
                <a:ea typeface="Liberation Sans Narrow" pitchFamily="34" charset="-122"/>
                <a:cs typeface="Liberation Sans Narrow" pitchFamily="34" charset="-120"/>
              </a:rPr>
              <a:t>22 Agentes IA → </a:t>
            </a:r>
            <a:pPr algn="l" indent="0" marL="0">
              <a:lnSpc>
                <a:spcPts val="2599"/>
              </a:lnSpc>
              <a:buNone/>
            </a:pPr>
            <a:r>
              <a:rPr lang="en-US" sz="2475" b="1" spc="-62" kern="0" dirty="0">
                <a:solidFill>
                  <a:srgbClr val="22D3EE"/>
                </a:solidFill>
                <a:latin typeface="Carlito" pitchFamily="34" charset="0"/>
                <a:ea typeface="Carlito" pitchFamily="34" charset="-122"/>
                <a:cs typeface="Carlito" pitchFamily="34" charset="-120"/>
              </a:rPr>
              <a:t>ciclo infinito.</a:t>
            </a:r>
            <a:endParaRPr lang="en-US" sz="2475" dirty="0"/>
          </a:p>
        </p:txBody>
      </p:sp>
      <p:sp>
        <p:nvSpPr>
          <p:cNvPr id="8" name="Text 4"/>
          <p:cNvSpPr/>
          <p:nvPr/>
        </p:nvSpPr>
        <p:spPr>
          <a:xfrm>
            <a:off x="457200" y="930027"/>
            <a:ext cx="8636000" cy="185166"/>
          </a:xfrm>
          <a:prstGeom prst="rect">
            <a:avLst/>
          </a:prstGeom>
          <a:noFill/>
          <a:ln/>
        </p:spPr>
        <p:txBody>
          <a:bodyPr wrap="square" lIns="0" tIns="0" rIns="0" bIns="0" rtlCol="0" anchor="t"/>
          <a:lstStyle/>
          <a:p>
            <a:pPr algn="l" indent="0" marL="0">
              <a:lnSpc>
                <a:spcPts val="1350"/>
              </a:lnSpc>
              <a:buNone/>
            </a:pPr>
            <a:r>
              <a:rPr lang="en-US" sz="900" dirty="0">
                <a:solidFill>
                  <a:srgbClr val="94A3B8"/>
                </a:solidFill>
                <a:latin typeface="Carlito" pitchFamily="34" charset="0"/>
                <a:ea typeface="Carlito" pitchFamily="34" charset="-122"/>
                <a:cs typeface="Carlito" pitchFamily="34" charset="-120"/>
              </a:rPr>
              <a:t>Créditos PM → IA → ventas → comisiones → ∞.</a:t>
            </a:r>
            <a:endParaRPr lang="en-US" sz="900" dirty="0"/>
          </a:p>
        </p:txBody>
      </p:sp>
      <p:sp>
        <p:nvSpPr>
          <p:cNvPr id="9" name="Text 5"/>
          <p:cNvSpPr/>
          <p:nvPr/>
        </p:nvSpPr>
        <p:spPr>
          <a:xfrm>
            <a:off x="1864519" y="1235869"/>
            <a:ext cx="5414963" cy="542925"/>
          </a:xfrm>
          <a:prstGeom prst="roundRect">
            <a:avLst>
              <a:gd name="adj" fmla="val 28070"/>
            </a:avLst>
          </a:prstGeom>
          <a:solidFill>
            <a:srgbClr val="0F172A">
              <a:alpha val="55000"/>
            </a:srgbClr>
          </a:solidFill>
          <a:ln w="14288">
            <a:solidFill>
              <a:srgbClr val="22D3EE"/>
            </a:solidFill>
            <a:prstDash val="solid"/>
          </a:ln>
          <a:effectLst>
            <a:outerShdw sx="100000" sy="100000" kx="0" ky="0" algn="bl" rotWithShape="0" blurRad="228600" dist="50800" dir="16200000">
              <a:srgbClr val="22D3EE">
                <a:alpha val="30000"/>
              </a:srgbClr>
            </a:outerShdw>
          </a:effectLst>
        </p:spPr>
        <p:txBody>
          <a:bodyPr wrap="square" rtlCol="0" anchor="ctr"/>
          <a:lstStyle/>
          <a:p>
            <a:pPr indent="0" marL="0">
              <a:buNone/>
            </a:pPr>
            <a:endParaRPr lang="en-US" dirty="0"/>
          </a:p>
        </p:txBody>
      </p:sp>
      <p:sp>
        <p:nvSpPr>
          <p:cNvPr id="10" name="Text 6"/>
          <p:cNvSpPr/>
          <p:nvPr/>
        </p:nvSpPr>
        <p:spPr>
          <a:xfrm>
            <a:off x="2028825" y="1335881"/>
            <a:ext cx="342900" cy="342900"/>
          </a:xfrm>
          <a:prstGeom prst="rect">
            <a:avLst/>
          </a:prstGeom>
          <a:noFill/>
          <a:ln/>
        </p:spPr>
        <p:txBody>
          <a:bodyPr wrap="none" lIns="0" tIns="0" rIns="0" bIns="0" rtlCol="0" anchor="ctr"/>
          <a:lstStyle/>
          <a:p>
            <a:pPr algn="ctr" indent="0" marL="0">
              <a:buNone/>
            </a:pPr>
            <a:r>
              <a:rPr lang="en-US" sz="3375" dirty="0">
                <a:solidFill>
                  <a:srgbClr val="22D3EE"/>
                </a:solidFill>
                <a:latin typeface="Segoe UI Symbol" pitchFamily="34" charset="0"/>
                <a:ea typeface="Segoe UI Symbol" pitchFamily="34" charset="-122"/>
                <a:cs typeface="Segoe UI Symbol" pitchFamily="34" charset="-120"/>
              </a:rPr>
              <a:t>⚡</a:t>
            </a:r>
            <a:endParaRPr lang="en-US" sz="3375" dirty="0"/>
          </a:p>
        </p:txBody>
      </p:sp>
      <p:sp>
        <p:nvSpPr>
          <p:cNvPr id="11" name="Text 7"/>
          <p:cNvSpPr/>
          <p:nvPr/>
        </p:nvSpPr>
        <p:spPr>
          <a:xfrm>
            <a:off x="2514600" y="1341686"/>
            <a:ext cx="4524706" cy="173932"/>
          </a:xfrm>
          <a:prstGeom prst="rect">
            <a:avLst/>
          </a:prstGeom>
          <a:noFill/>
          <a:ln/>
        </p:spPr>
        <p:txBody>
          <a:bodyPr wrap="none" lIns="0" tIns="0" rIns="0" bIns="0" rtlCol="0" anchor="t">
            <a:normAutofit/>
          </a:bodyPr>
          <a:lstStyle/>
          <a:p>
            <a:pPr algn="l" indent="0" marL="0">
              <a:lnSpc>
                <a:spcPts val="1361"/>
              </a:lnSpc>
              <a:buNone/>
            </a:pPr>
            <a:r>
              <a:rPr lang="en-US" sz="1238" b="1" spc="25" kern="0" dirty="0">
                <a:solidFill>
                  <a:srgbClr val="22D3EE"/>
                </a:solidFill>
                <a:latin typeface="Carlito" pitchFamily="34" charset="0"/>
                <a:ea typeface="Carlito" pitchFamily="34" charset="-122"/>
                <a:cs typeface="Carlito" pitchFamily="34" charset="-120"/>
              </a:rPr>
              <a:t>⚡ CRÉDITOS PM = GASOLINA</a:t>
            </a:r>
            <a:endParaRPr lang="en-US" sz="1238" dirty="0"/>
          </a:p>
        </p:txBody>
      </p:sp>
      <p:sp>
        <p:nvSpPr>
          <p:cNvPr id="12" name="Text 8"/>
          <p:cNvSpPr/>
          <p:nvPr/>
        </p:nvSpPr>
        <p:spPr>
          <a:xfrm>
            <a:off x="2514600" y="1543050"/>
            <a:ext cx="4653983" cy="128588"/>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Invertís créditos en alimentar agentes IA.</a:t>
            </a:r>
            <a:endParaRPr lang="en-US" sz="800" dirty="0"/>
          </a:p>
        </p:txBody>
      </p:sp>
      <p:sp>
        <p:nvSpPr>
          <p:cNvPr id="13" name="Text 9"/>
          <p:cNvSpPr/>
          <p:nvPr/>
        </p:nvSpPr>
        <p:spPr>
          <a:xfrm>
            <a:off x="6948836" y="1432322"/>
            <a:ext cx="184221" cy="164592"/>
          </a:xfrm>
          <a:prstGeom prst="rect">
            <a:avLst/>
          </a:prstGeom>
          <a:noFill/>
          <a:ln/>
        </p:spPr>
        <p:txBody>
          <a:bodyPr wrap="none" lIns="0" tIns="0" rIns="0" bIns="0" rtlCol="0" anchor="t"/>
          <a:lstStyle/>
          <a:p>
            <a:pPr algn="l" indent="0" marL="0">
              <a:lnSpc>
                <a:spcPts val="1181"/>
              </a:lnSpc>
              <a:buNone/>
            </a:pPr>
            <a:r>
              <a:rPr lang="en-US" sz="800" b="1" spc="110" kern="0" dirty="0">
                <a:solidFill>
                  <a:srgbClr val="22D3EE"/>
                </a:solidFill>
                <a:latin typeface="Liberation Sans Narrow" pitchFamily="34" charset="0"/>
                <a:ea typeface="Liberation Sans Narrow" pitchFamily="34" charset="-122"/>
                <a:cs typeface="Liberation Sans Narrow" pitchFamily="34" charset="-120"/>
              </a:rPr>
              <a:t>01</a:t>
            </a:r>
            <a:endParaRPr lang="en-US" sz="800" dirty="0"/>
          </a:p>
        </p:txBody>
      </p:sp>
      <p:sp>
        <p:nvSpPr>
          <p:cNvPr id="14" name="Text 10"/>
          <p:cNvSpPr/>
          <p:nvPr/>
        </p:nvSpPr>
        <p:spPr>
          <a:xfrm>
            <a:off x="4457700" y="1785938"/>
            <a:ext cx="228600" cy="228600"/>
          </a:xfrm>
          <a:prstGeom prst="rect">
            <a:avLst/>
          </a:prstGeom>
          <a:noFill/>
          <a:ln/>
        </p:spPr>
        <p:txBody>
          <a:bodyPr wrap="none" lIns="0" tIns="0" rIns="0" bIns="0" rtlCol="0" anchor="ctr"/>
          <a:lstStyle/>
          <a:p>
            <a:pPr algn="ctr" indent="0" marL="0">
              <a:buNone/>
            </a:pPr>
            <a:r>
              <a:rPr lang="en-US" sz="2250" dirty="0">
                <a:solidFill>
                  <a:srgbClr val="FFFFFF"/>
                </a:solidFill>
                <a:latin typeface="Segoe UI Symbol" pitchFamily="34" charset="0"/>
                <a:ea typeface="Segoe UI Symbol" pitchFamily="34" charset="-122"/>
                <a:cs typeface="Segoe UI Symbol" pitchFamily="34" charset="-120"/>
              </a:rPr>
              <a:t>↓</a:t>
            </a:r>
            <a:endParaRPr lang="en-US" sz="2250" dirty="0"/>
          </a:p>
        </p:txBody>
      </p:sp>
      <p:sp>
        <p:nvSpPr>
          <p:cNvPr id="15" name="Text 11"/>
          <p:cNvSpPr/>
          <p:nvPr/>
        </p:nvSpPr>
        <p:spPr>
          <a:xfrm>
            <a:off x="1864519" y="2007394"/>
            <a:ext cx="5414963" cy="542925"/>
          </a:xfrm>
          <a:prstGeom prst="roundRect">
            <a:avLst>
              <a:gd name="adj" fmla="val 28070"/>
            </a:avLst>
          </a:prstGeom>
          <a:solidFill>
            <a:srgbClr val="0F172A">
              <a:alpha val="55000"/>
            </a:srgbClr>
          </a:solidFill>
          <a:ln w="14288">
            <a:solidFill>
              <a:srgbClr val="E879F9"/>
            </a:solidFill>
            <a:prstDash val="solid"/>
          </a:ln>
        </p:spPr>
        <p:txBody>
          <a:bodyPr wrap="square" rtlCol="0" anchor="ctr"/>
          <a:lstStyle/>
          <a:p>
            <a:pPr indent="0" marL="0">
              <a:buNone/>
            </a:pPr>
            <a:endParaRPr lang="en-US" dirty="0"/>
          </a:p>
        </p:txBody>
      </p:sp>
      <p:sp>
        <p:nvSpPr>
          <p:cNvPr id="16" name="Text 12"/>
          <p:cNvSpPr/>
          <p:nvPr/>
        </p:nvSpPr>
        <p:spPr>
          <a:xfrm>
            <a:off x="2028825" y="2107406"/>
            <a:ext cx="342900" cy="342900"/>
          </a:xfrm>
          <a:prstGeom prst="rect">
            <a:avLst/>
          </a:prstGeom>
          <a:noFill/>
          <a:ln/>
        </p:spPr>
        <p:txBody>
          <a:bodyPr wrap="none" lIns="0" tIns="0" rIns="0" bIns="0" rtlCol="0" anchor="ctr"/>
          <a:lstStyle/>
          <a:p>
            <a:pPr algn="ctr" indent="0" marL="0">
              <a:buNone/>
            </a:pPr>
            <a:r>
              <a:rPr lang="en-US" sz="3375" dirty="0">
                <a:solidFill>
                  <a:srgbClr val="E879F9"/>
                </a:solidFill>
                <a:latin typeface="Segoe UI Symbol" pitchFamily="34" charset="0"/>
                <a:ea typeface="Segoe UI Symbol" pitchFamily="34" charset="-122"/>
                <a:cs typeface="Segoe UI Symbol" pitchFamily="34" charset="-120"/>
              </a:rPr>
              <a:t>✦</a:t>
            </a:r>
            <a:endParaRPr lang="en-US" sz="3375" dirty="0"/>
          </a:p>
        </p:txBody>
      </p:sp>
      <p:sp>
        <p:nvSpPr>
          <p:cNvPr id="17" name="Text 13"/>
          <p:cNvSpPr/>
          <p:nvPr/>
        </p:nvSpPr>
        <p:spPr>
          <a:xfrm>
            <a:off x="2514600" y="2113211"/>
            <a:ext cx="4653983" cy="173932"/>
          </a:xfrm>
          <a:prstGeom prst="rect">
            <a:avLst/>
          </a:prstGeom>
          <a:noFill/>
          <a:ln/>
        </p:spPr>
        <p:txBody>
          <a:bodyPr wrap="square" lIns="0" tIns="0" rIns="0" bIns="0" rtlCol="0" anchor="t">
            <a:normAutofit/>
          </a:bodyPr>
          <a:lstStyle/>
          <a:p>
            <a:pPr algn="l" indent="0" marL="0">
              <a:lnSpc>
                <a:spcPts val="1361"/>
              </a:lnSpc>
              <a:buNone/>
            </a:pPr>
            <a:r>
              <a:rPr lang="en-US" sz="1238" b="1" spc="25" kern="0" dirty="0">
                <a:solidFill>
                  <a:srgbClr val="E879F9"/>
                </a:solidFill>
                <a:latin typeface="Carlito" pitchFamily="34" charset="0"/>
                <a:ea typeface="Carlito" pitchFamily="34" charset="-122"/>
                <a:cs typeface="Carlito" pitchFamily="34" charset="-120"/>
              </a:rPr>
              <a:t>✦ IA PRODUCE CONTENIDO + COPY</a:t>
            </a:r>
            <a:endParaRPr lang="en-US" sz="1238" dirty="0"/>
          </a:p>
        </p:txBody>
      </p:sp>
      <p:sp>
        <p:nvSpPr>
          <p:cNvPr id="18" name="Text 14"/>
          <p:cNvSpPr/>
          <p:nvPr/>
        </p:nvSpPr>
        <p:spPr>
          <a:xfrm>
            <a:off x="2514600" y="2314575"/>
            <a:ext cx="4309244" cy="128588"/>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22 agentes generan contenido, copy, landings, imágenes, videos.</a:t>
            </a:r>
            <a:endParaRPr lang="en-US" sz="800" dirty="0"/>
          </a:p>
        </p:txBody>
      </p:sp>
      <p:sp>
        <p:nvSpPr>
          <p:cNvPr id="19" name="Text 15"/>
          <p:cNvSpPr/>
          <p:nvPr/>
        </p:nvSpPr>
        <p:spPr>
          <a:xfrm>
            <a:off x="6948836" y="2203847"/>
            <a:ext cx="184221" cy="164592"/>
          </a:xfrm>
          <a:prstGeom prst="rect">
            <a:avLst/>
          </a:prstGeom>
          <a:noFill/>
          <a:ln/>
        </p:spPr>
        <p:txBody>
          <a:bodyPr wrap="none" lIns="0" tIns="0" rIns="0" bIns="0" rtlCol="0" anchor="t"/>
          <a:lstStyle/>
          <a:p>
            <a:pPr algn="l" indent="0" marL="0">
              <a:lnSpc>
                <a:spcPts val="1181"/>
              </a:lnSpc>
              <a:buNone/>
            </a:pPr>
            <a:r>
              <a:rPr lang="en-US" sz="800" b="1" spc="110" kern="0" dirty="0">
                <a:solidFill>
                  <a:srgbClr val="E879F9"/>
                </a:solidFill>
                <a:latin typeface="Liberation Sans Narrow" pitchFamily="34" charset="0"/>
                <a:ea typeface="Liberation Sans Narrow" pitchFamily="34" charset="-122"/>
                <a:cs typeface="Liberation Sans Narrow" pitchFamily="34" charset="-120"/>
              </a:rPr>
              <a:t>02</a:t>
            </a:r>
            <a:endParaRPr lang="en-US" sz="800" dirty="0"/>
          </a:p>
        </p:txBody>
      </p:sp>
      <p:sp>
        <p:nvSpPr>
          <p:cNvPr id="20" name="Text 16"/>
          <p:cNvSpPr/>
          <p:nvPr/>
        </p:nvSpPr>
        <p:spPr>
          <a:xfrm>
            <a:off x="4457700" y="2557463"/>
            <a:ext cx="228600" cy="228600"/>
          </a:xfrm>
          <a:prstGeom prst="rect">
            <a:avLst/>
          </a:prstGeom>
          <a:noFill/>
          <a:ln/>
        </p:spPr>
        <p:txBody>
          <a:bodyPr wrap="none" lIns="0" tIns="0" rIns="0" bIns="0" rtlCol="0" anchor="ctr"/>
          <a:lstStyle/>
          <a:p>
            <a:pPr algn="ctr" indent="0" marL="0">
              <a:buNone/>
            </a:pPr>
            <a:r>
              <a:rPr lang="en-US" sz="2250" dirty="0">
                <a:solidFill>
                  <a:srgbClr val="FFFFFF"/>
                </a:solidFill>
                <a:latin typeface="Segoe UI Symbol" pitchFamily="34" charset="0"/>
                <a:ea typeface="Segoe UI Symbol" pitchFamily="34" charset="-122"/>
                <a:cs typeface="Segoe UI Symbol" pitchFamily="34" charset="-120"/>
              </a:rPr>
              <a:t>↓</a:t>
            </a:r>
            <a:endParaRPr lang="en-US" sz="2250" dirty="0"/>
          </a:p>
        </p:txBody>
      </p:sp>
      <p:sp>
        <p:nvSpPr>
          <p:cNvPr id="21" name="Text 17"/>
          <p:cNvSpPr/>
          <p:nvPr/>
        </p:nvSpPr>
        <p:spPr>
          <a:xfrm>
            <a:off x="1864519" y="2778919"/>
            <a:ext cx="5414963" cy="542925"/>
          </a:xfrm>
          <a:prstGeom prst="roundRect">
            <a:avLst>
              <a:gd name="adj" fmla="val 28070"/>
            </a:avLst>
          </a:prstGeom>
          <a:solidFill>
            <a:srgbClr val="0F172A">
              <a:alpha val="55000"/>
            </a:srgbClr>
          </a:solidFill>
          <a:ln w="14288">
            <a:solidFill>
              <a:srgbClr val="FBBF24"/>
            </a:solidFill>
            <a:prstDash val="solid"/>
          </a:ln>
        </p:spPr>
        <p:txBody>
          <a:bodyPr wrap="square" rtlCol="0" anchor="ctr"/>
          <a:lstStyle/>
          <a:p>
            <a:pPr indent="0" marL="0">
              <a:buNone/>
            </a:pPr>
            <a:endParaRPr lang="en-US" dirty="0"/>
          </a:p>
        </p:txBody>
      </p:sp>
      <p:sp>
        <p:nvSpPr>
          <p:cNvPr id="22" name="Text 18"/>
          <p:cNvSpPr/>
          <p:nvPr/>
        </p:nvSpPr>
        <p:spPr>
          <a:xfrm>
            <a:off x="2028825" y="2878931"/>
            <a:ext cx="342900" cy="342900"/>
          </a:xfrm>
          <a:prstGeom prst="rect">
            <a:avLst/>
          </a:prstGeom>
          <a:noFill/>
          <a:ln/>
        </p:spPr>
        <p:txBody>
          <a:bodyPr wrap="none" lIns="0" tIns="0" rIns="0" bIns="0" rtlCol="0" anchor="ctr"/>
          <a:lstStyle/>
          <a:p>
            <a:pPr algn="ctr" indent="0" marL="0">
              <a:buNone/>
            </a:pPr>
            <a:r>
              <a:rPr lang="en-US" sz="3375" dirty="0">
                <a:solidFill>
                  <a:srgbClr val="FBBF24"/>
                </a:solidFill>
                <a:latin typeface="Segoe UI Symbol" pitchFamily="34" charset="0"/>
                <a:ea typeface="Segoe UI Symbol" pitchFamily="34" charset="-122"/>
                <a:cs typeface="Segoe UI Symbol" pitchFamily="34" charset="-120"/>
              </a:rPr>
              <a:t>✦</a:t>
            </a:r>
            <a:endParaRPr lang="en-US" sz="3375" dirty="0"/>
          </a:p>
        </p:txBody>
      </p:sp>
      <p:sp>
        <p:nvSpPr>
          <p:cNvPr id="23" name="Text 19"/>
          <p:cNvSpPr/>
          <p:nvPr/>
        </p:nvSpPr>
        <p:spPr>
          <a:xfrm>
            <a:off x="2514600" y="2884736"/>
            <a:ext cx="4524706" cy="173932"/>
          </a:xfrm>
          <a:prstGeom prst="rect">
            <a:avLst/>
          </a:prstGeom>
          <a:noFill/>
          <a:ln/>
        </p:spPr>
        <p:txBody>
          <a:bodyPr wrap="none" lIns="0" tIns="0" rIns="0" bIns="0" rtlCol="0" anchor="t">
            <a:normAutofit/>
          </a:bodyPr>
          <a:lstStyle/>
          <a:p>
            <a:pPr algn="l" indent="0" marL="0">
              <a:lnSpc>
                <a:spcPts val="1361"/>
              </a:lnSpc>
              <a:buNone/>
            </a:pPr>
            <a:r>
              <a:rPr lang="en-US" sz="1238" b="1" spc="25" kern="0" dirty="0">
                <a:solidFill>
                  <a:srgbClr val="FBBF24"/>
                </a:solidFill>
                <a:latin typeface="Carlito" pitchFamily="34" charset="0"/>
                <a:ea typeface="Carlito" pitchFamily="34" charset="-122"/>
                <a:cs typeface="Carlito" pitchFamily="34" charset="-120"/>
              </a:rPr>
              <a:t>⌧ VENTAS ON-CHAIN</a:t>
            </a:r>
            <a:endParaRPr lang="en-US" sz="1238" dirty="0"/>
          </a:p>
        </p:txBody>
      </p:sp>
      <p:sp>
        <p:nvSpPr>
          <p:cNvPr id="24" name="Text 20"/>
          <p:cNvSpPr/>
          <p:nvPr/>
        </p:nvSpPr>
        <p:spPr>
          <a:xfrm>
            <a:off x="2514600" y="3086100"/>
            <a:ext cx="4309244" cy="128588"/>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Contenido convierte prospectos en clientes y networkers.</a:t>
            </a:r>
            <a:endParaRPr lang="en-US" sz="800" dirty="0"/>
          </a:p>
        </p:txBody>
      </p:sp>
      <p:sp>
        <p:nvSpPr>
          <p:cNvPr id="25" name="Text 21"/>
          <p:cNvSpPr/>
          <p:nvPr/>
        </p:nvSpPr>
        <p:spPr>
          <a:xfrm>
            <a:off x="6948836" y="2975372"/>
            <a:ext cx="184221" cy="164592"/>
          </a:xfrm>
          <a:prstGeom prst="rect">
            <a:avLst/>
          </a:prstGeom>
          <a:noFill/>
          <a:ln/>
        </p:spPr>
        <p:txBody>
          <a:bodyPr wrap="none" lIns="0" tIns="0" rIns="0" bIns="0" rtlCol="0" anchor="t"/>
          <a:lstStyle/>
          <a:p>
            <a:pPr algn="l" indent="0" marL="0">
              <a:lnSpc>
                <a:spcPts val="1181"/>
              </a:lnSpc>
              <a:buNone/>
            </a:pPr>
            <a:r>
              <a:rPr lang="en-US" sz="800" b="1" spc="110" kern="0" dirty="0">
                <a:solidFill>
                  <a:srgbClr val="FBBF24"/>
                </a:solidFill>
                <a:latin typeface="Liberation Sans Narrow" pitchFamily="34" charset="0"/>
                <a:ea typeface="Liberation Sans Narrow" pitchFamily="34" charset="-122"/>
                <a:cs typeface="Liberation Sans Narrow" pitchFamily="34" charset="-120"/>
              </a:rPr>
              <a:t>03</a:t>
            </a:r>
            <a:endParaRPr lang="en-US" sz="800" dirty="0"/>
          </a:p>
        </p:txBody>
      </p:sp>
      <p:sp>
        <p:nvSpPr>
          <p:cNvPr id="26" name="Text 22"/>
          <p:cNvSpPr/>
          <p:nvPr/>
        </p:nvSpPr>
        <p:spPr>
          <a:xfrm>
            <a:off x="4457700" y="3328988"/>
            <a:ext cx="228600" cy="228600"/>
          </a:xfrm>
          <a:prstGeom prst="rect">
            <a:avLst/>
          </a:prstGeom>
          <a:noFill/>
          <a:ln/>
        </p:spPr>
        <p:txBody>
          <a:bodyPr wrap="none" lIns="0" tIns="0" rIns="0" bIns="0" rtlCol="0" anchor="ctr"/>
          <a:lstStyle/>
          <a:p>
            <a:pPr algn="ctr" indent="0" marL="0">
              <a:buNone/>
            </a:pPr>
            <a:r>
              <a:rPr lang="en-US" sz="2250" dirty="0">
                <a:solidFill>
                  <a:srgbClr val="FFFFFF"/>
                </a:solidFill>
                <a:latin typeface="Segoe UI Symbol" pitchFamily="34" charset="0"/>
                <a:ea typeface="Segoe UI Symbol" pitchFamily="34" charset="-122"/>
                <a:cs typeface="Segoe UI Symbol" pitchFamily="34" charset="-120"/>
              </a:rPr>
              <a:t>↓</a:t>
            </a:r>
            <a:endParaRPr lang="en-US" sz="2250" dirty="0"/>
          </a:p>
        </p:txBody>
      </p:sp>
      <p:sp>
        <p:nvSpPr>
          <p:cNvPr id="27" name="Text 23"/>
          <p:cNvSpPr/>
          <p:nvPr/>
        </p:nvSpPr>
        <p:spPr>
          <a:xfrm>
            <a:off x="1864519" y="3550444"/>
            <a:ext cx="5414963" cy="542925"/>
          </a:xfrm>
          <a:prstGeom prst="roundRect">
            <a:avLst>
              <a:gd name="adj" fmla="val 28070"/>
            </a:avLst>
          </a:prstGeom>
          <a:solidFill>
            <a:srgbClr val="0F172A">
              <a:alpha val="55000"/>
            </a:srgbClr>
          </a:solidFill>
          <a:ln w="14288">
            <a:solidFill>
              <a:srgbClr val="10B981"/>
            </a:solidFill>
            <a:prstDash val="solid"/>
          </a:ln>
          <a:effectLst>
            <a:outerShdw sx="100000" sy="100000" kx="0" ky="0" algn="bl" rotWithShape="0" blurRad="228600" dist="50800" dir="16200000">
              <a:srgbClr val="10B981">
                <a:alpha val="30000"/>
              </a:srgbClr>
            </a:outerShdw>
          </a:effectLst>
        </p:spPr>
        <p:txBody>
          <a:bodyPr wrap="square" rtlCol="0" anchor="ctr"/>
          <a:lstStyle/>
          <a:p>
            <a:pPr indent="0" marL="0">
              <a:buNone/>
            </a:pPr>
            <a:endParaRPr lang="en-US" dirty="0"/>
          </a:p>
        </p:txBody>
      </p:sp>
      <p:sp>
        <p:nvSpPr>
          <p:cNvPr id="28" name="Text 24"/>
          <p:cNvSpPr/>
          <p:nvPr/>
        </p:nvSpPr>
        <p:spPr>
          <a:xfrm>
            <a:off x="2028825" y="3650456"/>
            <a:ext cx="342900" cy="342900"/>
          </a:xfrm>
          <a:prstGeom prst="rect">
            <a:avLst/>
          </a:prstGeom>
          <a:noFill/>
          <a:ln/>
        </p:spPr>
        <p:txBody>
          <a:bodyPr wrap="none" lIns="0" tIns="0" rIns="0" bIns="0" rtlCol="0" anchor="ctr"/>
          <a:lstStyle/>
          <a:p>
            <a:pPr algn="ctr" indent="0" marL="0">
              <a:buNone/>
            </a:pPr>
            <a:r>
              <a:rPr lang="en-US" sz="3375" dirty="0">
                <a:solidFill>
                  <a:srgbClr val="10B981"/>
                </a:solidFill>
                <a:latin typeface="Segoe UI Symbol" pitchFamily="34" charset="0"/>
                <a:ea typeface="Segoe UI Symbol" pitchFamily="34" charset="-122"/>
                <a:cs typeface="Segoe UI Symbol" pitchFamily="34" charset="-120"/>
              </a:rPr>
              <a:t>$</a:t>
            </a:r>
            <a:endParaRPr lang="en-US" sz="3375" dirty="0"/>
          </a:p>
        </p:txBody>
      </p:sp>
      <p:sp>
        <p:nvSpPr>
          <p:cNvPr id="29" name="Text 25"/>
          <p:cNvSpPr/>
          <p:nvPr/>
        </p:nvSpPr>
        <p:spPr>
          <a:xfrm>
            <a:off x="2514600" y="3656261"/>
            <a:ext cx="4524706" cy="173932"/>
          </a:xfrm>
          <a:prstGeom prst="rect">
            <a:avLst/>
          </a:prstGeom>
          <a:noFill/>
          <a:ln/>
        </p:spPr>
        <p:txBody>
          <a:bodyPr wrap="none" lIns="0" tIns="0" rIns="0" bIns="0" rtlCol="0" anchor="t">
            <a:normAutofit/>
          </a:bodyPr>
          <a:lstStyle/>
          <a:p>
            <a:pPr algn="l" indent="0" marL="0">
              <a:lnSpc>
                <a:spcPts val="1361"/>
              </a:lnSpc>
              <a:buNone/>
            </a:pPr>
            <a:r>
              <a:rPr lang="en-US" sz="1238" b="1" spc="25" kern="0" dirty="0">
                <a:solidFill>
                  <a:srgbClr val="10B981"/>
                </a:solidFill>
                <a:latin typeface="Carlito" pitchFamily="34" charset="0"/>
                <a:ea typeface="Carlito" pitchFamily="34" charset="-122"/>
                <a:cs typeface="Carlito" pitchFamily="34" charset="-120"/>
              </a:rPr>
              <a:t>$ COMISIONES USDT</a:t>
            </a:r>
            <a:endParaRPr lang="en-US" sz="1238" dirty="0"/>
          </a:p>
        </p:txBody>
      </p:sp>
      <p:sp>
        <p:nvSpPr>
          <p:cNvPr id="30" name="Text 26"/>
          <p:cNvSpPr/>
          <p:nvPr/>
        </p:nvSpPr>
        <p:spPr>
          <a:xfrm>
            <a:off x="2514600" y="3857625"/>
            <a:ext cx="4309244" cy="128588"/>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Recibís comisiones. Una parte recompra créditos PM. Ciclo infinito.</a:t>
            </a:r>
            <a:endParaRPr lang="en-US" sz="800" dirty="0"/>
          </a:p>
        </p:txBody>
      </p:sp>
      <p:sp>
        <p:nvSpPr>
          <p:cNvPr id="31" name="Text 27"/>
          <p:cNvSpPr/>
          <p:nvPr/>
        </p:nvSpPr>
        <p:spPr>
          <a:xfrm>
            <a:off x="6948836" y="3746897"/>
            <a:ext cx="184221" cy="164592"/>
          </a:xfrm>
          <a:prstGeom prst="rect">
            <a:avLst/>
          </a:prstGeom>
          <a:noFill/>
          <a:ln/>
        </p:spPr>
        <p:txBody>
          <a:bodyPr wrap="none" lIns="0" tIns="0" rIns="0" bIns="0" rtlCol="0" anchor="t"/>
          <a:lstStyle/>
          <a:p>
            <a:pPr algn="l" indent="0" marL="0">
              <a:lnSpc>
                <a:spcPts val="1181"/>
              </a:lnSpc>
              <a:buNone/>
            </a:pPr>
            <a:r>
              <a:rPr lang="en-US" sz="800" b="1" spc="110" kern="0" dirty="0">
                <a:solidFill>
                  <a:srgbClr val="10B981"/>
                </a:solidFill>
                <a:latin typeface="Liberation Sans Narrow" pitchFamily="34" charset="0"/>
                <a:ea typeface="Liberation Sans Narrow" pitchFamily="34" charset="-122"/>
                <a:cs typeface="Liberation Sans Narrow" pitchFamily="34" charset="-120"/>
              </a:rPr>
              <a:t>04</a:t>
            </a:r>
            <a:endParaRPr lang="en-US" sz="800" dirty="0"/>
          </a:p>
        </p:txBody>
      </p:sp>
      <p:sp>
        <p:nvSpPr>
          <p:cNvPr id="32" name="Text 28"/>
          <p:cNvSpPr/>
          <p:nvPr/>
        </p:nvSpPr>
        <p:spPr>
          <a:xfrm>
            <a:off x="350044" y="4264819"/>
            <a:ext cx="8443913" cy="442913"/>
          </a:xfrm>
          <a:prstGeom prst="roundRect">
            <a:avLst>
              <a:gd name="adj" fmla="val 34409"/>
            </a:avLst>
          </a:prstGeom>
          <a:solidFill>
            <a:srgbClr val="0F172A">
              <a:alpha val="70000"/>
            </a:srgbClr>
          </a:solidFill>
          <a:ln w="14288">
            <a:solidFill>
              <a:srgbClr val="E879F9"/>
            </a:solidFill>
            <a:prstDash val="solid"/>
          </a:ln>
          <a:effectLst>
            <a:outerShdw sx="100000" sy="100000" kx="0" ky="0" algn="bl" rotWithShape="0" blurRad="228600" dist="50800" dir="16200000">
              <a:srgbClr val="E879F9">
                <a:alpha val="20000"/>
              </a:srgbClr>
            </a:outerShdw>
          </a:effectLst>
        </p:spPr>
        <p:txBody>
          <a:bodyPr wrap="square" rtlCol="0" anchor="ctr"/>
          <a:lstStyle/>
          <a:p>
            <a:pPr indent="0" marL="0">
              <a:buNone/>
            </a:pPr>
            <a:endParaRPr lang="en-US" dirty="0"/>
          </a:p>
        </p:txBody>
      </p:sp>
      <p:sp>
        <p:nvSpPr>
          <p:cNvPr id="33" name="Text 29"/>
          <p:cNvSpPr/>
          <p:nvPr/>
        </p:nvSpPr>
        <p:spPr>
          <a:xfrm>
            <a:off x="514350" y="4371975"/>
            <a:ext cx="228600" cy="228600"/>
          </a:xfrm>
          <a:prstGeom prst="rect">
            <a:avLst/>
          </a:prstGeom>
          <a:noFill/>
          <a:ln/>
        </p:spPr>
        <p:txBody>
          <a:bodyPr wrap="none" lIns="0" tIns="0" rIns="0" bIns="0" rtlCol="0" anchor="ctr"/>
          <a:lstStyle/>
          <a:p>
            <a:pPr algn="ctr" indent="0" marL="0">
              <a:buNone/>
            </a:pPr>
            <a:r>
              <a:rPr lang="en-US" sz="2250" dirty="0">
                <a:solidFill>
                  <a:srgbClr val="E879F9"/>
                </a:solidFill>
                <a:latin typeface="Segoe UI Symbol" pitchFamily="34" charset="0"/>
                <a:ea typeface="Segoe UI Symbol" pitchFamily="34" charset="-122"/>
                <a:cs typeface="Segoe UI Symbol" pitchFamily="34" charset="-120"/>
              </a:rPr>
              <a:t>✦</a:t>
            </a:r>
            <a:endParaRPr lang="en-US" sz="2250" dirty="0"/>
          </a:p>
        </p:txBody>
      </p:sp>
      <p:sp>
        <p:nvSpPr>
          <p:cNvPr id="34" name="Text 30"/>
          <p:cNvSpPr/>
          <p:nvPr/>
        </p:nvSpPr>
        <p:spPr>
          <a:xfrm>
            <a:off x="871538" y="4411266"/>
            <a:ext cx="7758113" cy="162020"/>
          </a:xfrm>
          <a:prstGeom prst="rect">
            <a:avLst/>
          </a:prstGeom>
          <a:noFill/>
          <a:ln/>
        </p:spPr>
        <p:txBody>
          <a:bodyPr wrap="square" lIns="0" tIns="0" rIns="0" bIns="0" rtlCol="0" anchor="t"/>
          <a:lstStyle/>
          <a:p>
            <a:pPr algn="l" indent="0" marL="0">
              <a:lnSpc>
                <a:spcPts val="1181"/>
              </a:lnSpc>
              <a:buNone/>
            </a:pPr>
            <a:r>
              <a:rPr lang="en-US" sz="844" b="1" spc="68" kern="0" dirty="0">
                <a:solidFill>
                  <a:srgbClr val="E879F9"/>
                </a:solidFill>
                <a:latin typeface="Carlito" pitchFamily="34" charset="0"/>
                <a:ea typeface="Carlito" pitchFamily="34" charset="-122"/>
                <a:cs typeface="Carlito" pitchFamily="34" charset="-120"/>
              </a:rPr>
              <a:t>EL CICLO SE RETROALIMENTA INFINITAMENTE:</a:t>
            </a:r>
            <a:pPr algn="l" indent="0" marL="0">
              <a:lnSpc>
                <a:spcPts val="1181"/>
              </a:lnSpc>
              <a:buNone/>
            </a:pPr>
            <a:r>
              <a:rPr lang="en-US" sz="844" dirty="0">
                <a:solidFill>
                  <a:srgbClr val="FFFFFF"/>
                </a:solidFill>
                <a:latin typeface="Carlito" pitchFamily="34" charset="0"/>
                <a:ea typeface="Carlito" pitchFamily="34" charset="-122"/>
                <a:cs typeface="Carlito" pitchFamily="34" charset="-120"/>
              </a:rPr>
              <a:t> más créditos → más producción IA → más ventas → más comisiones → más créditos.</a:t>
            </a:r>
            <a:endParaRPr lang="en-US" sz="844" dirty="0"/>
          </a:p>
        </p:txBody>
      </p:sp>
      <p:pic>
        <p:nvPicPr>
          <p:cNvPr id="35" name="Image 2" descr="https://chat.z.ai/api/v1/sandbox/version/file?path=download%2Fslides%2Flogo-white.png&amp;chatId=d56a80c7-af03-4919-9bc3-060e704a4cd0">    </p:cNvPr>
          <p:cNvPicPr>
            <a:picLocks noChangeAspect="1"/>
          </p:cNvPicPr>
          <p:nvPr/>
        </p:nvPicPr>
        <p:blipFill>
          <a:blip r:embed="rId3"/>
          <a:stretch>
            <a:fillRect/>
          </a:stretch>
        </p:blipFill>
        <p:spPr>
          <a:xfrm>
            <a:off x="457200" y="257175"/>
            <a:ext cx="228600" cy="228600"/>
          </a:xfrm>
          <a:prstGeom prst="rect">
            <a:avLst/>
          </a:prstGeom>
        </p:spPr>
      </p:pic>
      <p:sp>
        <p:nvSpPr>
          <p:cNvPr id="36" name="Text 31"/>
          <p:cNvSpPr/>
          <p:nvPr/>
        </p:nvSpPr>
        <p:spPr>
          <a:xfrm>
            <a:off x="771525" y="269677"/>
            <a:ext cx="1036272"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37" name="Text 32"/>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AI PRO ARMY · 22 AGENTES · ∞</a:t>
            </a:r>
            <a:endParaRPr lang="en-US" sz="800" dirty="0"/>
          </a:p>
        </p:txBody>
      </p:sp>
      <p:sp>
        <p:nvSpPr>
          <p:cNvPr id="38" name="Text 33"/>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09 / 16</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5772262" y="232172"/>
            <a:ext cx="2910967" cy="260747"/>
          </a:xfrm>
          <a:prstGeom prst="roundRect">
            <a:avLst>
              <a:gd name="adj" fmla="val 36530"/>
            </a:avLst>
          </a:prstGeom>
          <a:solidFill>
            <a:srgbClr val="E879F9">
              <a:alpha val="12000"/>
            </a:srgbClr>
          </a:solidFill>
          <a:ln w="7144">
            <a:solidFill>
              <a:srgbClr val="E879F9"/>
            </a:solidFill>
            <a:prstDash val="solid"/>
          </a:ln>
        </p:spPr>
        <p:txBody>
          <a:bodyPr wrap="square" rtlCol="0" anchor="ctr"/>
          <a:lstStyle/>
          <a:p>
            <a:pPr indent="0" marL="0">
              <a:buNone/>
            </a:pPr>
            <a:endParaRPr lang="en-US" dirty="0"/>
          </a:p>
        </p:txBody>
      </p:sp>
      <p:sp>
        <p:nvSpPr>
          <p:cNvPr id="5" name="Text 1"/>
          <p:cNvSpPr/>
          <p:nvPr/>
        </p:nvSpPr>
        <p:spPr>
          <a:xfrm>
            <a:off x="6075871" y="307181"/>
            <a:ext cx="2489485"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E879F9"/>
                </a:solidFill>
                <a:latin typeface="Liberation Sans Narrow" pitchFamily="34" charset="0"/>
                <a:ea typeface="Liberation Sans Narrow" pitchFamily="34" charset="-122"/>
                <a:cs typeface="Liberation Sans Narrow" pitchFamily="34" charset="-120"/>
              </a:rPr>
              <a:t>FORMA 04 · RECLUTADOR VENDEDORES</a:t>
            </a:r>
            <a:endParaRPr lang="en-US" sz="800" dirty="0"/>
          </a:p>
        </p:txBody>
      </p:sp>
      <p:sp>
        <p:nvSpPr>
          <p:cNvPr id="6" name="Text 2"/>
          <p:cNvSpPr/>
          <p:nvPr/>
        </p:nvSpPr>
        <p:spPr>
          <a:xfrm>
            <a:off x="5890133" y="305395"/>
            <a:ext cx="114300" cy="114300"/>
          </a:xfrm>
          <a:prstGeom prst="rect">
            <a:avLst/>
          </a:prstGeom>
          <a:noFill/>
          <a:ln/>
        </p:spPr>
        <p:txBody>
          <a:bodyPr wrap="none" lIns="0" tIns="0" rIns="0" bIns="0" rtlCol="0" anchor="ctr"/>
          <a:lstStyle/>
          <a:p>
            <a:pPr algn="ctr" indent="0" marL="0">
              <a:buNone/>
            </a:pPr>
            <a:r>
              <a:rPr lang="en-US" sz="1125" dirty="0">
                <a:solidFill>
                  <a:srgbClr val="E879F9"/>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457200" y="600075"/>
            <a:ext cx="8636000" cy="453633"/>
          </a:xfrm>
          <a:prstGeom prst="rect">
            <a:avLst/>
          </a:prstGeom>
          <a:noFill/>
          <a:ln/>
        </p:spPr>
        <p:txBody>
          <a:bodyPr wrap="square" lIns="0" tIns="0" rIns="0" bIns="0" rtlCol="0" anchor="t"/>
          <a:lstStyle/>
          <a:p>
            <a:pPr algn="l" indent="0" marL="0">
              <a:lnSpc>
                <a:spcPts val="3307"/>
              </a:lnSpc>
              <a:buNone/>
            </a:pPr>
            <a:r>
              <a:rPr lang="en-US" sz="3150" b="1" spc="-79" kern="0" dirty="0">
                <a:solidFill>
                  <a:srgbClr val="22D3EE"/>
                </a:solidFill>
                <a:latin typeface="Liberation Sans Narrow" pitchFamily="34" charset="0"/>
                <a:ea typeface="Liberation Sans Narrow" pitchFamily="34" charset="-122"/>
                <a:cs typeface="Liberation Sans Narrow" pitchFamily="34" charset="-120"/>
              </a:rPr>
              <a:t>2% de por vida</a:t>
            </a:r>
            <a:pPr algn="l" indent="0" marL="0">
              <a:lnSpc>
                <a:spcPts val="3307"/>
              </a:lnSpc>
              <a:buNone/>
            </a:pPr>
            <a:r>
              <a:rPr lang="en-US" sz="3150" b="1" spc="-79" kern="0" dirty="0">
                <a:solidFill>
                  <a:srgbClr val="FFFFFF"/>
                </a:solidFill>
                <a:latin typeface="Carlito" pitchFamily="34" charset="0"/>
                <a:ea typeface="Carlito" pitchFamily="34" charset="-122"/>
                <a:cs typeface="Carlito" pitchFamily="34" charset="-120"/>
              </a:rPr>
              <a:t> sobre cada venta.</a:t>
            </a:r>
            <a:endParaRPr lang="en-US" sz="3150" dirty="0"/>
          </a:p>
        </p:txBody>
      </p:sp>
      <p:sp>
        <p:nvSpPr>
          <p:cNvPr id="8" name="Text 4"/>
          <p:cNvSpPr/>
          <p:nvPr/>
        </p:nvSpPr>
        <p:spPr>
          <a:xfrm>
            <a:off x="457200" y="1091543"/>
            <a:ext cx="8229600" cy="208312"/>
          </a:xfrm>
          <a:prstGeom prst="rect">
            <a:avLst/>
          </a:prstGeom>
          <a:noFill/>
          <a:ln/>
        </p:spPr>
        <p:txBody>
          <a:bodyPr wrap="square" lIns="0" tIns="0" rIns="0" bIns="0" rtlCol="0" anchor="t"/>
          <a:lstStyle/>
          <a:p>
            <a:pPr algn="l" indent="0" marL="0">
              <a:lnSpc>
                <a:spcPts val="1519"/>
              </a:lnSpc>
              <a:buNone/>
            </a:pPr>
            <a:r>
              <a:rPr lang="en-US" sz="1013" dirty="0">
                <a:solidFill>
                  <a:srgbClr val="94A3B8"/>
                </a:solidFill>
                <a:latin typeface="Carlito" pitchFamily="34" charset="0"/>
                <a:ea typeface="Carlito" pitchFamily="34" charset="-122"/>
                <a:cs typeface="Carlito" pitchFamily="34" charset="-120"/>
              </a:rPr>
              <a:t>Tus aliados venden, vos recibís — ingreso pasivo real.</a:t>
            </a:r>
            <a:endParaRPr lang="en-US" sz="1013" dirty="0"/>
          </a:p>
        </p:txBody>
      </p:sp>
      <p:sp>
        <p:nvSpPr>
          <p:cNvPr id="9" name="Text 5"/>
          <p:cNvSpPr/>
          <p:nvPr/>
        </p:nvSpPr>
        <p:spPr>
          <a:xfrm>
            <a:off x="378619" y="1578769"/>
            <a:ext cx="2700338" cy="2700338"/>
          </a:xfrm>
          <a:prstGeom prst="roundRect">
            <a:avLst>
              <a:gd name="adj" fmla="val 7055"/>
            </a:avLst>
          </a:prstGeom>
          <a:solidFill>
            <a:srgbClr val="0F172A">
              <a:alpha val="55000"/>
            </a:srgbClr>
          </a:solidFill>
          <a:ln w="14288">
            <a:solidFill>
              <a:srgbClr val="E879F9"/>
            </a:solidFill>
            <a:prstDash val="solid"/>
          </a:ln>
        </p:spPr>
        <p:txBody>
          <a:bodyPr wrap="square" rtlCol="0" anchor="ctr"/>
          <a:lstStyle/>
          <a:p>
            <a:pPr indent="0" marL="0">
              <a:buNone/>
            </a:pPr>
            <a:endParaRPr lang="en-US" dirty="0"/>
          </a:p>
        </p:txBody>
      </p:sp>
      <p:sp>
        <p:nvSpPr>
          <p:cNvPr id="10" name="Text 6"/>
          <p:cNvSpPr/>
          <p:nvPr/>
        </p:nvSpPr>
        <p:spPr>
          <a:xfrm>
            <a:off x="1557338" y="1757363"/>
            <a:ext cx="342900" cy="342900"/>
          </a:xfrm>
          <a:prstGeom prst="rect">
            <a:avLst/>
          </a:prstGeom>
          <a:noFill/>
          <a:ln/>
        </p:spPr>
        <p:txBody>
          <a:bodyPr wrap="none" lIns="0" tIns="0" rIns="0" bIns="0" rtlCol="0" anchor="ctr"/>
          <a:lstStyle/>
          <a:p>
            <a:pPr algn="ctr" indent="0" marL="0">
              <a:buNone/>
            </a:pPr>
            <a:r>
              <a:rPr lang="en-US" sz="3375" dirty="0">
                <a:solidFill>
                  <a:srgbClr val="22D3EE"/>
                </a:solidFill>
                <a:latin typeface="Segoe UI Symbol" pitchFamily="34" charset="0"/>
                <a:ea typeface="Segoe UI Symbol" pitchFamily="34" charset="-122"/>
                <a:cs typeface="Segoe UI Symbol" pitchFamily="34" charset="-120"/>
              </a:rPr>
              <a:t>↗</a:t>
            </a:r>
            <a:endParaRPr lang="en-US" sz="3375" dirty="0"/>
          </a:p>
        </p:txBody>
      </p:sp>
      <p:sp>
        <p:nvSpPr>
          <p:cNvPr id="11" name="Text 7"/>
          <p:cNvSpPr/>
          <p:nvPr/>
        </p:nvSpPr>
        <p:spPr>
          <a:xfrm>
            <a:off x="1317129" y="2171700"/>
            <a:ext cx="1168952" cy="208312"/>
          </a:xfrm>
          <a:prstGeom prst="rect">
            <a:avLst/>
          </a:prstGeom>
          <a:noFill/>
          <a:ln/>
        </p:spPr>
        <p:txBody>
          <a:bodyPr wrap="none" lIns="0" tIns="0" rIns="0" bIns="0" rtlCol="0" anchor="t"/>
          <a:lstStyle/>
          <a:p>
            <a:pPr algn="l" indent="0" marL="0">
              <a:lnSpc>
                <a:spcPts val="1519"/>
              </a:lnSpc>
              <a:buNone/>
            </a:pPr>
            <a:r>
              <a:rPr lang="en-US" sz="1013" b="1" spc="142" kern="0" dirty="0">
                <a:solidFill>
                  <a:srgbClr val="FFFFFF"/>
                </a:solidFill>
                <a:latin typeface="Liberation Sans Narrow" pitchFamily="34" charset="0"/>
                <a:ea typeface="Liberation Sans Narrow" pitchFamily="34" charset="-122"/>
                <a:cs typeface="Liberation Sans Narrow" pitchFamily="34" charset="-120"/>
              </a:rPr>
              <a:t>1 ALIADO</a:t>
            </a:r>
            <a:endParaRPr lang="en-US" sz="1013" dirty="0"/>
          </a:p>
        </p:txBody>
      </p:sp>
      <p:sp>
        <p:nvSpPr>
          <p:cNvPr id="12" name="Text 8"/>
          <p:cNvSpPr/>
          <p:nvPr/>
        </p:nvSpPr>
        <p:spPr>
          <a:xfrm>
            <a:off x="1341686" y="2436019"/>
            <a:ext cx="907367" cy="208312"/>
          </a:xfrm>
          <a:prstGeom prst="rect">
            <a:avLst/>
          </a:prstGeom>
          <a:noFill/>
          <a:ln/>
        </p:spPr>
        <p:txBody>
          <a:bodyPr wrap="none" lIns="0" tIns="0" rIns="0" bIns="0" rtlCol="0" anchor="t"/>
          <a:lstStyle/>
          <a:p>
            <a:pPr algn="l" indent="0" marL="0">
              <a:lnSpc>
                <a:spcPts val="1519"/>
              </a:lnSpc>
              <a:buNone/>
            </a:pPr>
            <a:r>
              <a:rPr lang="en-US" sz="1013" dirty="0">
                <a:solidFill>
                  <a:srgbClr val="94A3B8"/>
                </a:solidFill>
                <a:latin typeface="Liberation Sans Narrow" pitchFamily="34" charset="0"/>
                <a:ea typeface="Liberation Sans Narrow" pitchFamily="34" charset="-122"/>
                <a:cs typeface="Liberation Sans Narrow" pitchFamily="34" charset="-120"/>
              </a:rPr>
              <a:t>$5,000/mes</a:t>
            </a:r>
            <a:endParaRPr lang="en-US" sz="1013" dirty="0"/>
          </a:p>
        </p:txBody>
      </p:sp>
      <p:sp>
        <p:nvSpPr>
          <p:cNvPr id="13" name="Text 9"/>
          <p:cNvSpPr/>
          <p:nvPr/>
        </p:nvSpPr>
        <p:spPr>
          <a:xfrm>
            <a:off x="1621631" y="2700338"/>
            <a:ext cx="214313" cy="214313"/>
          </a:xfrm>
          <a:prstGeom prst="rect">
            <a:avLst/>
          </a:prstGeom>
          <a:noFill/>
          <a:ln/>
        </p:spPr>
        <p:txBody>
          <a:bodyPr wrap="none" lIns="0" tIns="0" rIns="0" bIns="0" rtlCol="0" anchor="ctr"/>
          <a:lstStyle/>
          <a:p>
            <a:pPr algn="ctr" indent="0" marL="0">
              <a:buNone/>
            </a:pPr>
            <a:r>
              <a:rPr lang="en-US" sz="2109" dirty="0">
                <a:solidFill>
                  <a:srgbClr val="64748B"/>
                </a:solidFill>
                <a:latin typeface="Segoe UI Symbol" pitchFamily="34" charset="0"/>
                <a:ea typeface="Segoe UI Symbol" pitchFamily="34" charset="-122"/>
                <a:cs typeface="Segoe UI Symbol" pitchFamily="34" charset="-120"/>
              </a:rPr>
              <a:t>↓</a:t>
            </a:r>
            <a:endParaRPr lang="en-US" sz="2109" dirty="0"/>
          </a:p>
        </p:txBody>
      </p:sp>
      <p:sp>
        <p:nvSpPr>
          <p:cNvPr id="14" name="Text 10"/>
          <p:cNvSpPr/>
          <p:nvPr/>
        </p:nvSpPr>
        <p:spPr>
          <a:xfrm>
            <a:off x="514442" y="2986088"/>
            <a:ext cx="2733416" cy="493776"/>
          </a:xfrm>
          <a:prstGeom prst="rect">
            <a:avLst/>
          </a:prstGeom>
          <a:noFill/>
          <a:ln/>
        </p:spPr>
        <p:txBody>
          <a:bodyPr wrap="square" lIns="0" tIns="0" rIns="0" bIns="0" rtlCol="0" anchor="t"/>
          <a:lstStyle/>
          <a:p>
            <a:pPr algn="l" indent="0" marL="0">
              <a:lnSpc>
                <a:spcPts val="3600"/>
              </a:lnSpc>
              <a:buNone/>
            </a:pPr>
            <a:r>
              <a:rPr lang="en-US" sz="3600" b="1" spc="-144" kern="0" dirty="0">
                <a:solidFill>
                  <a:srgbClr val="FBBF24"/>
                </a:solidFill>
                <a:latin typeface="Liberation Sans Narrow" pitchFamily="34" charset="0"/>
                <a:ea typeface="Liberation Sans Narrow" pitchFamily="34" charset="-122"/>
                <a:cs typeface="Liberation Sans Narrow" pitchFamily="34" charset="-120"/>
              </a:rPr>
              <a:t>+$100</a:t>
            </a:r>
            <a:pPr algn="l" indent="0" marL="0">
              <a:lnSpc>
                <a:spcPts val="3600"/>
              </a:lnSpc>
              <a:buNone/>
            </a:pPr>
            <a:r>
              <a:rPr lang="en-US" sz="1800" b="1" spc="-144" kern="0" dirty="0">
                <a:solidFill>
                  <a:srgbClr val="FBBF24"/>
                </a:solidFill>
                <a:latin typeface="Courier New" pitchFamily="34" charset="0"/>
                <a:ea typeface="Courier New" pitchFamily="34" charset="-122"/>
                <a:cs typeface="Courier New" pitchFamily="34" charset="-120"/>
              </a:rPr>
              <a:t>/mes</a:t>
            </a:r>
            <a:endParaRPr lang="en-US" sz="3600" dirty="0"/>
          </a:p>
        </p:txBody>
      </p:sp>
      <p:sp>
        <p:nvSpPr>
          <p:cNvPr id="15" name="Text 11"/>
          <p:cNvSpPr/>
          <p:nvPr/>
        </p:nvSpPr>
        <p:spPr>
          <a:xfrm>
            <a:off x="1469045" y="3514725"/>
            <a:ext cx="756986" cy="164592"/>
          </a:xfrm>
          <a:prstGeom prst="rect">
            <a:avLst/>
          </a:prstGeom>
          <a:noFill/>
          <a:ln/>
        </p:spPr>
        <p:txBody>
          <a:bodyPr wrap="none" lIns="0" tIns="0" rIns="0" bIns="0" rtlCol="0" anchor="t"/>
          <a:lstStyle/>
          <a:p>
            <a:pPr algn="l" indent="0" marL="0">
              <a:lnSpc>
                <a:spcPts val="1181"/>
              </a:lnSpc>
              <a:buNone/>
            </a:pPr>
            <a:r>
              <a:rPr lang="en-US" sz="800" b="1" spc="142" kern="0" dirty="0">
                <a:solidFill>
                  <a:srgbClr val="FBBF24"/>
                </a:solidFill>
                <a:latin typeface="Carlito" pitchFamily="34" charset="0"/>
                <a:ea typeface="Carlito" pitchFamily="34" charset="-122"/>
                <a:cs typeface="Carlito" pitchFamily="34" charset="-120"/>
              </a:rPr>
              <a:t>PASIVO</a:t>
            </a:r>
            <a:endParaRPr lang="en-US" sz="800" dirty="0"/>
          </a:p>
        </p:txBody>
      </p:sp>
      <p:sp>
        <p:nvSpPr>
          <p:cNvPr id="16" name="Text 12"/>
          <p:cNvSpPr/>
          <p:nvPr/>
        </p:nvSpPr>
        <p:spPr>
          <a:xfrm>
            <a:off x="699409" y="3960540"/>
            <a:ext cx="2058646" cy="139973"/>
          </a:xfrm>
          <a:prstGeom prst="rect">
            <a:avLst/>
          </a:prstGeom>
          <a:noFill/>
          <a:ln/>
        </p:spPr>
        <p:txBody>
          <a:bodyPr wrap="square" lIns="0" tIns="0" rIns="0" bIns="0" rtlCol="0" anchor="t"/>
          <a:lstStyle/>
          <a:p>
            <a:pPr algn="ctr" indent="0" marL="0">
              <a:lnSpc>
                <a:spcPts val="1103"/>
              </a:lnSpc>
              <a:buNone/>
            </a:pPr>
            <a:r>
              <a:rPr lang="en-US" sz="800" dirty="0">
                <a:solidFill>
                  <a:srgbClr val="64748B"/>
                </a:solidFill>
                <a:latin typeface="Carlito" pitchFamily="34" charset="0"/>
                <a:ea typeface="Carlito" pitchFamily="34" charset="-122"/>
                <a:cs typeface="Carlito" pitchFamily="34" charset="-120"/>
              </a:rPr>
              <a:t>Una suscripción Diamante gratis/mes.</a:t>
            </a:r>
            <a:endParaRPr lang="en-US" sz="800" dirty="0"/>
          </a:p>
        </p:txBody>
      </p:sp>
      <p:sp>
        <p:nvSpPr>
          <p:cNvPr id="17" name="Text 13"/>
          <p:cNvSpPr/>
          <p:nvPr/>
        </p:nvSpPr>
        <p:spPr>
          <a:xfrm>
            <a:off x="3221831" y="1578769"/>
            <a:ext cx="2700338" cy="2700338"/>
          </a:xfrm>
          <a:prstGeom prst="roundRect">
            <a:avLst>
              <a:gd name="adj" fmla="val 7055"/>
            </a:avLst>
          </a:prstGeom>
          <a:solidFill>
            <a:srgbClr val="0F172A">
              <a:alpha val="55000"/>
            </a:srgbClr>
          </a:solidFill>
          <a:ln w="14288">
            <a:solidFill>
              <a:srgbClr val="E879F9"/>
            </a:solidFill>
            <a:prstDash val="solid"/>
          </a:ln>
        </p:spPr>
        <p:txBody>
          <a:bodyPr wrap="square" rtlCol="0" anchor="ctr"/>
          <a:lstStyle/>
          <a:p>
            <a:pPr indent="0" marL="0">
              <a:buNone/>
            </a:pPr>
            <a:endParaRPr lang="en-US" dirty="0"/>
          </a:p>
        </p:txBody>
      </p:sp>
      <p:pic>
        <p:nvPicPr>
          <p:cNvPr id="18" name="Image 2" descr="preencoded.png">    </p:cNvPr>
          <p:cNvPicPr>
            <a:picLocks noChangeAspect="1"/>
          </p:cNvPicPr>
          <p:nvPr/>
        </p:nvPicPr>
        <p:blipFill>
          <a:blip r:embed="rId3"/>
          <a:stretch>
            <a:fillRect/>
          </a:stretch>
        </p:blipFill>
        <p:spPr>
          <a:xfrm>
            <a:off x="4786871" y="1485900"/>
            <a:ext cx="999567" cy="235744"/>
          </a:xfrm>
          <a:prstGeom prst="rect">
            <a:avLst/>
          </a:prstGeom>
        </p:spPr>
      </p:pic>
      <p:sp>
        <p:nvSpPr>
          <p:cNvPr id="19" name="Text 14"/>
          <p:cNvSpPr/>
          <p:nvPr/>
        </p:nvSpPr>
        <p:spPr>
          <a:xfrm>
            <a:off x="4758296" y="1485900"/>
            <a:ext cx="999567" cy="235744"/>
          </a:xfrm>
          <a:prstGeom prst="rect">
            <a:avLst/>
          </a:prstGeom>
          <a:noFill/>
          <a:ln/>
        </p:spPr>
        <p:txBody>
          <a:bodyPr wrap="none" lIns="0" tIns="0" rIns="0" bIns="0" rtlCol="0" anchor="ctr"/>
          <a:lstStyle/>
          <a:p>
            <a:pPr algn="ctr" indent="0" marL="0">
              <a:lnSpc>
                <a:spcPts val="1181"/>
              </a:lnSpc>
              <a:buNone/>
            </a:pPr>
            <a:r>
              <a:rPr lang="en-US" sz="800" b="1" spc="126" kern="0" dirty="0">
                <a:solidFill>
                  <a:srgbClr val="FFFFFF"/>
                </a:solidFill>
                <a:latin typeface="Carlito" pitchFamily="34" charset="0"/>
                <a:ea typeface="Carlito" pitchFamily="34" charset="-122"/>
                <a:cs typeface="Carlito" pitchFamily="34" charset="-120"/>
              </a:rPr>
              <a:t>★ POPULAR</a:t>
            </a:r>
            <a:endParaRPr lang="en-US" sz="800" dirty="0"/>
          </a:p>
        </p:txBody>
      </p:sp>
      <p:sp>
        <p:nvSpPr>
          <p:cNvPr id="20" name="Text 15"/>
          <p:cNvSpPr/>
          <p:nvPr/>
        </p:nvSpPr>
        <p:spPr>
          <a:xfrm>
            <a:off x="4400550" y="1757363"/>
            <a:ext cx="342900" cy="342900"/>
          </a:xfrm>
          <a:prstGeom prst="rect">
            <a:avLst/>
          </a:prstGeom>
          <a:noFill/>
          <a:ln/>
        </p:spPr>
        <p:txBody>
          <a:bodyPr wrap="none" lIns="0" tIns="0" rIns="0" bIns="0" rtlCol="0" anchor="ctr"/>
          <a:lstStyle/>
          <a:p>
            <a:pPr algn="ctr" indent="0" marL="0">
              <a:buNone/>
            </a:pPr>
            <a:r>
              <a:rPr lang="en-US" sz="3375" dirty="0">
                <a:solidFill>
                  <a:srgbClr val="22D3EE"/>
                </a:solidFill>
                <a:latin typeface="Segoe UI Symbol" pitchFamily="34" charset="0"/>
                <a:ea typeface="Segoe UI Symbol" pitchFamily="34" charset="-122"/>
                <a:cs typeface="Segoe UI Symbol" pitchFamily="34" charset="-120"/>
              </a:rPr>
              <a:t>↗</a:t>
            </a:r>
            <a:endParaRPr lang="en-US" sz="3375" dirty="0"/>
          </a:p>
        </p:txBody>
      </p:sp>
      <p:sp>
        <p:nvSpPr>
          <p:cNvPr id="21" name="Text 16"/>
          <p:cNvSpPr/>
          <p:nvPr/>
        </p:nvSpPr>
        <p:spPr>
          <a:xfrm>
            <a:off x="4160341" y="2171700"/>
            <a:ext cx="1168952" cy="208312"/>
          </a:xfrm>
          <a:prstGeom prst="rect">
            <a:avLst/>
          </a:prstGeom>
          <a:noFill/>
          <a:ln/>
        </p:spPr>
        <p:txBody>
          <a:bodyPr wrap="none" lIns="0" tIns="0" rIns="0" bIns="0" rtlCol="0" anchor="t"/>
          <a:lstStyle/>
          <a:p>
            <a:pPr algn="l" indent="0" marL="0">
              <a:lnSpc>
                <a:spcPts val="1519"/>
              </a:lnSpc>
              <a:buNone/>
            </a:pPr>
            <a:r>
              <a:rPr lang="en-US" sz="1013" b="1" spc="142" kern="0" dirty="0">
                <a:solidFill>
                  <a:srgbClr val="FFFFFF"/>
                </a:solidFill>
                <a:latin typeface="Liberation Sans Narrow" pitchFamily="34" charset="0"/>
                <a:ea typeface="Liberation Sans Narrow" pitchFamily="34" charset="-122"/>
                <a:cs typeface="Liberation Sans Narrow" pitchFamily="34" charset="-120"/>
              </a:rPr>
              <a:t>1 ALIADO</a:t>
            </a:r>
            <a:endParaRPr lang="en-US" sz="1013" dirty="0"/>
          </a:p>
        </p:txBody>
      </p:sp>
      <p:sp>
        <p:nvSpPr>
          <p:cNvPr id="22" name="Text 17"/>
          <p:cNvSpPr/>
          <p:nvPr/>
        </p:nvSpPr>
        <p:spPr>
          <a:xfrm>
            <a:off x="4146166" y="2436019"/>
            <a:ext cx="998156" cy="208312"/>
          </a:xfrm>
          <a:prstGeom prst="rect">
            <a:avLst/>
          </a:prstGeom>
          <a:noFill/>
          <a:ln/>
        </p:spPr>
        <p:txBody>
          <a:bodyPr wrap="none" lIns="0" tIns="0" rIns="0" bIns="0" rtlCol="0" anchor="t"/>
          <a:lstStyle/>
          <a:p>
            <a:pPr algn="l" indent="0" marL="0">
              <a:lnSpc>
                <a:spcPts val="1519"/>
              </a:lnSpc>
              <a:buNone/>
            </a:pPr>
            <a:r>
              <a:rPr lang="en-US" sz="1013" dirty="0">
                <a:solidFill>
                  <a:srgbClr val="94A3B8"/>
                </a:solidFill>
                <a:latin typeface="Liberation Sans Narrow" pitchFamily="34" charset="0"/>
                <a:ea typeface="Liberation Sans Narrow" pitchFamily="34" charset="-122"/>
                <a:cs typeface="Liberation Sans Narrow" pitchFamily="34" charset="-120"/>
              </a:rPr>
              <a:t>$50,000/mes</a:t>
            </a:r>
            <a:endParaRPr lang="en-US" sz="1013" dirty="0"/>
          </a:p>
        </p:txBody>
      </p:sp>
      <p:sp>
        <p:nvSpPr>
          <p:cNvPr id="23" name="Text 18"/>
          <p:cNvSpPr/>
          <p:nvPr/>
        </p:nvSpPr>
        <p:spPr>
          <a:xfrm>
            <a:off x="4464844" y="2700338"/>
            <a:ext cx="214313" cy="214313"/>
          </a:xfrm>
          <a:prstGeom prst="rect">
            <a:avLst/>
          </a:prstGeom>
          <a:noFill/>
          <a:ln/>
        </p:spPr>
        <p:txBody>
          <a:bodyPr wrap="none" lIns="0" tIns="0" rIns="0" bIns="0" rtlCol="0" anchor="ctr"/>
          <a:lstStyle/>
          <a:p>
            <a:pPr algn="ctr" indent="0" marL="0">
              <a:buNone/>
            </a:pPr>
            <a:r>
              <a:rPr lang="en-US" sz="2109" dirty="0">
                <a:solidFill>
                  <a:srgbClr val="64748B"/>
                </a:solidFill>
                <a:latin typeface="Segoe UI Symbol" pitchFamily="34" charset="0"/>
                <a:ea typeface="Segoe UI Symbol" pitchFamily="34" charset="-122"/>
                <a:cs typeface="Segoe UI Symbol" pitchFamily="34" charset="-120"/>
              </a:rPr>
              <a:t>↓</a:t>
            </a:r>
            <a:endParaRPr lang="en-US" sz="2109" dirty="0"/>
          </a:p>
        </p:txBody>
      </p:sp>
      <p:sp>
        <p:nvSpPr>
          <p:cNvPr id="24" name="Text 19"/>
          <p:cNvSpPr/>
          <p:nvPr/>
        </p:nvSpPr>
        <p:spPr>
          <a:xfrm>
            <a:off x="2940493" y="2986088"/>
            <a:ext cx="3310677" cy="493776"/>
          </a:xfrm>
          <a:prstGeom prst="rect">
            <a:avLst/>
          </a:prstGeom>
          <a:noFill/>
          <a:ln/>
        </p:spPr>
        <p:txBody>
          <a:bodyPr wrap="square" lIns="0" tIns="0" rIns="0" bIns="0" rtlCol="0" anchor="t"/>
          <a:lstStyle/>
          <a:p>
            <a:pPr algn="l" indent="0" marL="0">
              <a:lnSpc>
                <a:spcPts val="3600"/>
              </a:lnSpc>
              <a:buNone/>
            </a:pPr>
            <a:r>
              <a:rPr lang="en-US" sz="3600" b="1" spc="-144" kern="0" dirty="0">
                <a:solidFill>
                  <a:srgbClr val="FBBF24"/>
                </a:solidFill>
                <a:latin typeface="Liberation Sans Narrow" pitchFamily="34" charset="0"/>
                <a:ea typeface="Liberation Sans Narrow" pitchFamily="34" charset="-122"/>
                <a:cs typeface="Liberation Sans Narrow" pitchFamily="34" charset="-120"/>
              </a:rPr>
              <a:t>+$1,000</a:t>
            </a:r>
            <a:pPr algn="l" indent="0" marL="0">
              <a:lnSpc>
                <a:spcPts val="3600"/>
              </a:lnSpc>
              <a:buNone/>
            </a:pPr>
            <a:r>
              <a:rPr lang="en-US" sz="1800" b="1" spc="-144" kern="0" dirty="0">
                <a:solidFill>
                  <a:srgbClr val="FBBF24"/>
                </a:solidFill>
                <a:latin typeface="Courier New" pitchFamily="34" charset="0"/>
                <a:ea typeface="Courier New" pitchFamily="34" charset="-122"/>
                <a:cs typeface="Courier New" pitchFamily="34" charset="-120"/>
              </a:rPr>
              <a:t>/mes</a:t>
            </a:r>
            <a:endParaRPr lang="en-US" sz="3600" dirty="0"/>
          </a:p>
        </p:txBody>
      </p:sp>
      <p:sp>
        <p:nvSpPr>
          <p:cNvPr id="25" name="Text 20"/>
          <p:cNvSpPr/>
          <p:nvPr/>
        </p:nvSpPr>
        <p:spPr>
          <a:xfrm>
            <a:off x="4312258" y="3514725"/>
            <a:ext cx="756986" cy="164592"/>
          </a:xfrm>
          <a:prstGeom prst="rect">
            <a:avLst/>
          </a:prstGeom>
          <a:noFill/>
          <a:ln/>
        </p:spPr>
        <p:txBody>
          <a:bodyPr wrap="none" lIns="0" tIns="0" rIns="0" bIns="0" rtlCol="0" anchor="t"/>
          <a:lstStyle/>
          <a:p>
            <a:pPr algn="l" indent="0" marL="0">
              <a:lnSpc>
                <a:spcPts val="1181"/>
              </a:lnSpc>
              <a:buNone/>
            </a:pPr>
            <a:r>
              <a:rPr lang="en-US" sz="800" b="1" spc="142" kern="0" dirty="0">
                <a:solidFill>
                  <a:srgbClr val="FBBF24"/>
                </a:solidFill>
                <a:latin typeface="Carlito" pitchFamily="34" charset="0"/>
                <a:ea typeface="Carlito" pitchFamily="34" charset="-122"/>
                <a:cs typeface="Carlito" pitchFamily="34" charset="-120"/>
              </a:rPr>
              <a:t>PASIVO</a:t>
            </a:r>
            <a:endParaRPr lang="en-US" sz="800" dirty="0"/>
          </a:p>
        </p:txBody>
      </p:sp>
      <p:sp>
        <p:nvSpPr>
          <p:cNvPr id="26" name="Text 21"/>
          <p:cNvSpPr/>
          <p:nvPr/>
        </p:nvSpPr>
        <p:spPr>
          <a:xfrm>
            <a:off x="3509711" y="3960540"/>
            <a:ext cx="2124466" cy="139973"/>
          </a:xfrm>
          <a:prstGeom prst="rect">
            <a:avLst/>
          </a:prstGeom>
          <a:noFill/>
          <a:ln/>
        </p:spPr>
        <p:txBody>
          <a:bodyPr wrap="square" lIns="0" tIns="0" rIns="0" bIns="0" rtlCol="0" anchor="t"/>
          <a:lstStyle/>
          <a:p>
            <a:pPr algn="ctr" indent="0" marL="0">
              <a:lnSpc>
                <a:spcPts val="1103"/>
              </a:lnSpc>
              <a:buNone/>
            </a:pPr>
            <a:r>
              <a:rPr lang="en-US" sz="788" dirty="0">
                <a:solidFill>
                  <a:srgbClr val="64748B"/>
                </a:solidFill>
                <a:latin typeface="Carlito" pitchFamily="34" charset="0"/>
                <a:ea typeface="Carlito" pitchFamily="34" charset="-122"/>
                <a:cs typeface="Carlito" pitchFamily="34" charset="-120"/>
              </a:rPr>
              <a:t>Un sueldo básico mensual, sin trabajar.</a:t>
            </a:r>
            <a:endParaRPr lang="en-US" sz="788" dirty="0"/>
          </a:p>
        </p:txBody>
      </p:sp>
      <p:sp>
        <p:nvSpPr>
          <p:cNvPr id="27" name="Text 22"/>
          <p:cNvSpPr/>
          <p:nvPr/>
        </p:nvSpPr>
        <p:spPr>
          <a:xfrm>
            <a:off x="6065044" y="1578769"/>
            <a:ext cx="2700338" cy="2700338"/>
          </a:xfrm>
          <a:prstGeom prst="roundRect">
            <a:avLst>
              <a:gd name="adj" fmla="val 7055"/>
            </a:avLst>
          </a:prstGeom>
          <a:solidFill>
            <a:srgbClr val="0F172A">
              <a:alpha val="55000"/>
            </a:srgbClr>
          </a:solidFill>
          <a:ln w="14288">
            <a:solidFill>
              <a:srgbClr val="E879F9"/>
            </a:solidFill>
            <a:prstDash val="solid"/>
          </a:ln>
        </p:spPr>
        <p:txBody>
          <a:bodyPr wrap="square" rtlCol="0" anchor="ctr"/>
          <a:lstStyle/>
          <a:p>
            <a:pPr indent="0" marL="0">
              <a:buNone/>
            </a:pPr>
            <a:endParaRPr lang="en-US" dirty="0"/>
          </a:p>
        </p:txBody>
      </p:sp>
      <p:sp>
        <p:nvSpPr>
          <p:cNvPr id="28" name="Text 23"/>
          <p:cNvSpPr/>
          <p:nvPr/>
        </p:nvSpPr>
        <p:spPr>
          <a:xfrm>
            <a:off x="7243763" y="1757363"/>
            <a:ext cx="342900" cy="342900"/>
          </a:xfrm>
          <a:prstGeom prst="rect">
            <a:avLst/>
          </a:prstGeom>
          <a:noFill/>
          <a:ln/>
        </p:spPr>
        <p:txBody>
          <a:bodyPr wrap="none" lIns="0" tIns="0" rIns="0" bIns="0" rtlCol="0" anchor="ctr"/>
          <a:lstStyle/>
          <a:p>
            <a:pPr algn="ctr" indent="0" marL="0">
              <a:buNone/>
            </a:pPr>
            <a:r>
              <a:rPr lang="en-US" sz="3375" dirty="0">
                <a:solidFill>
                  <a:srgbClr val="22D3EE"/>
                </a:solidFill>
                <a:latin typeface="Segoe UI Symbol" pitchFamily="34" charset="0"/>
                <a:ea typeface="Segoe UI Symbol" pitchFamily="34" charset="-122"/>
                <a:cs typeface="Segoe UI Symbol" pitchFamily="34" charset="-120"/>
              </a:rPr>
              <a:t>↗</a:t>
            </a:r>
            <a:endParaRPr lang="en-US" sz="3375" dirty="0"/>
          </a:p>
        </p:txBody>
      </p:sp>
      <p:sp>
        <p:nvSpPr>
          <p:cNvPr id="29" name="Text 24"/>
          <p:cNvSpPr/>
          <p:nvPr/>
        </p:nvSpPr>
        <p:spPr>
          <a:xfrm>
            <a:off x="6948301" y="2171700"/>
            <a:ext cx="1326027" cy="208312"/>
          </a:xfrm>
          <a:prstGeom prst="rect">
            <a:avLst/>
          </a:prstGeom>
          <a:noFill/>
          <a:ln/>
        </p:spPr>
        <p:txBody>
          <a:bodyPr wrap="none" lIns="0" tIns="0" rIns="0" bIns="0" rtlCol="0" anchor="t"/>
          <a:lstStyle/>
          <a:p>
            <a:pPr algn="l" indent="0" marL="0">
              <a:lnSpc>
                <a:spcPts val="1519"/>
              </a:lnSpc>
              <a:buNone/>
            </a:pPr>
            <a:r>
              <a:rPr lang="en-US" sz="1013" b="1" spc="142" kern="0" dirty="0">
                <a:solidFill>
                  <a:srgbClr val="FFFFFF"/>
                </a:solidFill>
                <a:latin typeface="Liberation Sans Narrow" pitchFamily="34" charset="0"/>
                <a:ea typeface="Liberation Sans Narrow" pitchFamily="34" charset="-122"/>
                <a:cs typeface="Liberation Sans Narrow" pitchFamily="34" charset="-120"/>
              </a:rPr>
              <a:t>5 ALIADOS</a:t>
            </a:r>
            <a:endParaRPr lang="en-US" sz="1013" dirty="0"/>
          </a:p>
        </p:txBody>
      </p:sp>
      <p:sp>
        <p:nvSpPr>
          <p:cNvPr id="30" name="Text 25"/>
          <p:cNvSpPr/>
          <p:nvPr/>
        </p:nvSpPr>
        <p:spPr>
          <a:xfrm>
            <a:off x="6834560" y="2436019"/>
            <a:ext cx="1361050" cy="208312"/>
          </a:xfrm>
          <a:prstGeom prst="rect">
            <a:avLst/>
          </a:prstGeom>
          <a:noFill/>
          <a:ln/>
        </p:spPr>
        <p:txBody>
          <a:bodyPr wrap="none" lIns="0" tIns="0" rIns="0" bIns="0" rtlCol="0" anchor="t"/>
          <a:lstStyle/>
          <a:p>
            <a:pPr algn="l" indent="0" marL="0">
              <a:lnSpc>
                <a:spcPts val="1519"/>
              </a:lnSpc>
              <a:buNone/>
            </a:pPr>
            <a:r>
              <a:rPr lang="en-US" sz="1013" dirty="0">
                <a:solidFill>
                  <a:srgbClr val="94A3B8"/>
                </a:solidFill>
                <a:latin typeface="Liberation Sans Narrow" pitchFamily="34" charset="0"/>
                <a:ea typeface="Liberation Sans Narrow" pitchFamily="34" charset="-122"/>
                <a:cs typeface="Liberation Sans Narrow" pitchFamily="34" charset="-120"/>
              </a:rPr>
              <a:t>$20,000/mes c/u</a:t>
            </a:r>
            <a:endParaRPr lang="en-US" sz="1013" dirty="0"/>
          </a:p>
        </p:txBody>
      </p:sp>
      <p:sp>
        <p:nvSpPr>
          <p:cNvPr id="31" name="Text 26"/>
          <p:cNvSpPr/>
          <p:nvPr/>
        </p:nvSpPr>
        <p:spPr>
          <a:xfrm>
            <a:off x="7308056" y="2700338"/>
            <a:ext cx="214313" cy="214313"/>
          </a:xfrm>
          <a:prstGeom prst="rect">
            <a:avLst/>
          </a:prstGeom>
          <a:noFill/>
          <a:ln/>
        </p:spPr>
        <p:txBody>
          <a:bodyPr wrap="none" lIns="0" tIns="0" rIns="0" bIns="0" rtlCol="0" anchor="ctr"/>
          <a:lstStyle/>
          <a:p>
            <a:pPr algn="ctr" indent="0" marL="0">
              <a:buNone/>
            </a:pPr>
            <a:r>
              <a:rPr lang="en-US" sz="2109" dirty="0">
                <a:solidFill>
                  <a:srgbClr val="64748B"/>
                </a:solidFill>
                <a:latin typeface="Segoe UI Symbol" pitchFamily="34" charset="0"/>
                <a:ea typeface="Segoe UI Symbol" pitchFamily="34" charset="-122"/>
                <a:cs typeface="Segoe UI Symbol" pitchFamily="34" charset="-120"/>
              </a:rPr>
              <a:t>↓</a:t>
            </a:r>
            <a:endParaRPr lang="en-US" sz="2109" dirty="0"/>
          </a:p>
        </p:txBody>
      </p:sp>
      <p:sp>
        <p:nvSpPr>
          <p:cNvPr id="32" name="Text 27"/>
          <p:cNvSpPr/>
          <p:nvPr/>
        </p:nvSpPr>
        <p:spPr>
          <a:xfrm>
            <a:off x="5783705" y="2986088"/>
            <a:ext cx="3310677" cy="493776"/>
          </a:xfrm>
          <a:prstGeom prst="rect">
            <a:avLst/>
          </a:prstGeom>
          <a:noFill/>
          <a:ln/>
        </p:spPr>
        <p:txBody>
          <a:bodyPr wrap="square" lIns="0" tIns="0" rIns="0" bIns="0" rtlCol="0" anchor="t"/>
          <a:lstStyle/>
          <a:p>
            <a:pPr algn="l" indent="0" marL="0">
              <a:lnSpc>
                <a:spcPts val="3600"/>
              </a:lnSpc>
              <a:buNone/>
            </a:pPr>
            <a:r>
              <a:rPr lang="en-US" sz="3600" b="1" spc="-144" kern="0" dirty="0">
                <a:solidFill>
                  <a:srgbClr val="FBBF24"/>
                </a:solidFill>
                <a:latin typeface="Liberation Sans Narrow" pitchFamily="34" charset="0"/>
                <a:ea typeface="Liberation Sans Narrow" pitchFamily="34" charset="-122"/>
                <a:cs typeface="Liberation Sans Narrow" pitchFamily="34" charset="-120"/>
              </a:rPr>
              <a:t>+$2,000</a:t>
            </a:r>
            <a:pPr algn="l" indent="0" marL="0">
              <a:lnSpc>
                <a:spcPts val="3600"/>
              </a:lnSpc>
              <a:buNone/>
            </a:pPr>
            <a:r>
              <a:rPr lang="en-US" sz="1800" b="1" spc="-144" kern="0" dirty="0">
                <a:solidFill>
                  <a:srgbClr val="FBBF24"/>
                </a:solidFill>
                <a:latin typeface="Courier New" pitchFamily="34" charset="0"/>
                <a:ea typeface="Courier New" pitchFamily="34" charset="-122"/>
                <a:cs typeface="Courier New" pitchFamily="34" charset="-120"/>
              </a:rPr>
              <a:t>/mes</a:t>
            </a:r>
            <a:endParaRPr lang="en-US" sz="3600" dirty="0"/>
          </a:p>
        </p:txBody>
      </p:sp>
      <p:sp>
        <p:nvSpPr>
          <p:cNvPr id="33" name="Text 28"/>
          <p:cNvSpPr/>
          <p:nvPr/>
        </p:nvSpPr>
        <p:spPr>
          <a:xfrm>
            <a:off x="7155470" y="3514725"/>
            <a:ext cx="756986" cy="164592"/>
          </a:xfrm>
          <a:prstGeom prst="rect">
            <a:avLst/>
          </a:prstGeom>
          <a:noFill/>
          <a:ln/>
        </p:spPr>
        <p:txBody>
          <a:bodyPr wrap="none" lIns="0" tIns="0" rIns="0" bIns="0" rtlCol="0" anchor="t"/>
          <a:lstStyle/>
          <a:p>
            <a:pPr algn="l" indent="0" marL="0">
              <a:lnSpc>
                <a:spcPts val="1181"/>
              </a:lnSpc>
              <a:buNone/>
            </a:pPr>
            <a:r>
              <a:rPr lang="en-US" sz="800" b="1" spc="142" kern="0" dirty="0">
                <a:solidFill>
                  <a:srgbClr val="FBBF24"/>
                </a:solidFill>
                <a:latin typeface="Carlito" pitchFamily="34" charset="0"/>
                <a:ea typeface="Carlito" pitchFamily="34" charset="-122"/>
                <a:cs typeface="Carlito" pitchFamily="34" charset="-120"/>
              </a:rPr>
              <a:t>PASIVO</a:t>
            </a:r>
            <a:endParaRPr lang="en-US" sz="800" dirty="0"/>
          </a:p>
        </p:txBody>
      </p:sp>
      <p:sp>
        <p:nvSpPr>
          <p:cNvPr id="34" name="Text 29"/>
          <p:cNvSpPr/>
          <p:nvPr/>
        </p:nvSpPr>
        <p:spPr>
          <a:xfrm>
            <a:off x="6664547" y="3960540"/>
            <a:ext cx="1501219" cy="139973"/>
          </a:xfrm>
          <a:prstGeom prst="rect">
            <a:avLst/>
          </a:prstGeom>
          <a:noFill/>
          <a:ln/>
        </p:spPr>
        <p:txBody>
          <a:bodyPr wrap="square" lIns="0" tIns="0" rIns="0" bIns="0" rtlCol="0" anchor="t"/>
          <a:lstStyle/>
          <a:p>
            <a:pPr algn="ctr" indent="0" marL="0">
              <a:lnSpc>
                <a:spcPts val="1103"/>
              </a:lnSpc>
              <a:buNone/>
            </a:pPr>
            <a:r>
              <a:rPr lang="en-US" sz="788" dirty="0">
                <a:solidFill>
                  <a:srgbClr val="64748B"/>
                </a:solidFill>
                <a:latin typeface="Carlito" pitchFamily="34" charset="0"/>
                <a:ea typeface="Carlito" pitchFamily="34" charset="-122"/>
                <a:cs typeface="Carlito" pitchFamily="34" charset="-120"/>
              </a:rPr>
              <a:t>Ingreso significativo pasivo.</a:t>
            </a:r>
            <a:endParaRPr lang="en-US" sz="788" dirty="0"/>
          </a:p>
        </p:txBody>
      </p:sp>
      <p:sp>
        <p:nvSpPr>
          <p:cNvPr id="35" name="Text 30"/>
          <p:cNvSpPr/>
          <p:nvPr/>
        </p:nvSpPr>
        <p:spPr>
          <a:xfrm>
            <a:off x="464344" y="4179094"/>
            <a:ext cx="8215313" cy="528638"/>
          </a:xfrm>
          <a:prstGeom prst="roundRect">
            <a:avLst>
              <a:gd name="adj" fmla="val 28829"/>
            </a:avLst>
          </a:prstGeom>
          <a:solidFill>
            <a:srgbClr val="0F172A">
              <a:alpha val="70000"/>
            </a:srgbClr>
          </a:solidFill>
          <a:ln w="14288">
            <a:solidFill>
              <a:srgbClr val="FBBF24"/>
            </a:solidFill>
            <a:prstDash val="solid"/>
          </a:ln>
          <a:effectLst>
            <a:outerShdw sx="100000" sy="100000" kx="0" ky="0" algn="bl" rotWithShape="0" blurRad="190500" dist="50800" dir="16200000">
              <a:srgbClr val="FBBF24">
                <a:alpha val="18000"/>
              </a:srgbClr>
            </a:outerShdw>
          </a:effectLst>
        </p:spPr>
        <p:txBody>
          <a:bodyPr wrap="square" rtlCol="0" anchor="ctr"/>
          <a:lstStyle/>
          <a:p>
            <a:pPr indent="0" marL="0">
              <a:buNone/>
            </a:pPr>
            <a:endParaRPr lang="en-US" dirty="0"/>
          </a:p>
        </p:txBody>
      </p:sp>
      <p:sp>
        <p:nvSpPr>
          <p:cNvPr id="36" name="Text 31"/>
          <p:cNvSpPr/>
          <p:nvPr/>
        </p:nvSpPr>
        <p:spPr>
          <a:xfrm>
            <a:off x="642938" y="4314825"/>
            <a:ext cx="257175" cy="257175"/>
          </a:xfrm>
          <a:prstGeom prst="rect">
            <a:avLst/>
          </a:prstGeom>
          <a:noFill/>
          <a:ln/>
        </p:spPr>
        <p:txBody>
          <a:bodyPr wrap="none" lIns="0" tIns="0" rIns="0" bIns="0" rtlCol="0" anchor="ctr"/>
          <a:lstStyle/>
          <a:p>
            <a:pPr algn="ctr" indent="0" marL="0">
              <a:buNone/>
            </a:pPr>
            <a:r>
              <a:rPr lang="en-US" sz="2531" dirty="0">
                <a:solidFill>
                  <a:srgbClr val="FBBF24"/>
                </a:solidFill>
                <a:latin typeface="Segoe UI Symbol" pitchFamily="34" charset="0"/>
                <a:ea typeface="Segoe UI Symbol" pitchFamily="34" charset="-122"/>
                <a:cs typeface="Segoe UI Symbol" pitchFamily="34" charset="-120"/>
              </a:rPr>
              <a:t>ⓘ</a:t>
            </a:r>
            <a:endParaRPr lang="en-US" sz="2531" dirty="0"/>
          </a:p>
        </p:txBody>
      </p:sp>
      <p:sp>
        <p:nvSpPr>
          <p:cNvPr id="37" name="Text 32"/>
          <p:cNvSpPr/>
          <p:nvPr/>
        </p:nvSpPr>
        <p:spPr>
          <a:xfrm>
            <a:off x="1028700" y="4368403"/>
            <a:ext cx="1833975" cy="162020"/>
          </a:xfrm>
          <a:prstGeom prst="rect">
            <a:avLst/>
          </a:prstGeom>
          <a:noFill/>
          <a:ln/>
        </p:spPr>
        <p:txBody>
          <a:bodyPr wrap="none" lIns="0" tIns="0" rIns="0" bIns="0" rtlCol="0" anchor="t"/>
          <a:lstStyle/>
          <a:p>
            <a:pPr algn="l" indent="0" marL="0">
              <a:lnSpc>
                <a:spcPts val="1519"/>
              </a:lnSpc>
              <a:buNone/>
            </a:pPr>
            <a:r>
              <a:rPr lang="en-US" sz="1013" b="1" spc="122" kern="0" dirty="0">
                <a:solidFill>
                  <a:srgbClr val="FBBF24"/>
                </a:solidFill>
                <a:latin typeface="Liberation Sans Narrow" pitchFamily="34" charset="0"/>
                <a:ea typeface="Liberation Sans Narrow" pitchFamily="34" charset="-122"/>
                <a:cs typeface="Liberation Sans Narrow" pitchFamily="34" charset="-120"/>
              </a:rPr>
              <a:t>2% DE POR VIDA</a:t>
            </a:r>
            <a:endParaRPr lang="en-US" sz="1013" dirty="0"/>
          </a:p>
        </p:txBody>
      </p:sp>
      <p:sp>
        <p:nvSpPr>
          <p:cNvPr id="38" name="Text 33"/>
          <p:cNvSpPr/>
          <p:nvPr/>
        </p:nvSpPr>
        <p:spPr>
          <a:xfrm>
            <a:off x="2570299" y="4368403"/>
            <a:ext cx="4645558" cy="162020"/>
          </a:xfrm>
          <a:prstGeom prst="rect">
            <a:avLst/>
          </a:prstGeom>
          <a:noFill/>
          <a:ln/>
        </p:spPr>
        <p:txBody>
          <a:bodyPr wrap="square" lIns="0" tIns="0" rIns="0" bIns="0" rtlCol="0" anchor="t"/>
          <a:lstStyle/>
          <a:p>
            <a:pPr algn="l" indent="0" marL="0">
              <a:lnSpc>
                <a:spcPts val="1519"/>
              </a:lnSpc>
              <a:buNone/>
            </a:pPr>
            <a:r>
              <a:rPr lang="en-US" sz="1013" dirty="0">
                <a:solidFill>
                  <a:srgbClr val="FFFFFF"/>
                </a:solidFill>
                <a:latin typeface="Carlito" pitchFamily="34" charset="0"/>
                <a:ea typeface="Carlito" pitchFamily="34" charset="-122"/>
                <a:cs typeface="Carlito" pitchFamily="34" charset="-120"/>
              </a:rPr>
              <a:t>· Mientras más aliados reclutás, mayor el porcentaje pasivo de por vida.</a:t>
            </a:r>
            <a:endParaRPr lang="en-US" sz="1013" dirty="0"/>
          </a:p>
        </p:txBody>
      </p:sp>
      <p:pic>
        <p:nvPicPr>
          <p:cNvPr id="39" name="Image 3" descr="https://chat.z.ai/api/v1/sandbox/version/file?path=download%2Fslides%2Flogo-white.png&amp;chatId=d56a80c7-af03-4919-9bc3-060e704a4cd0">    </p:cNvPr>
          <p:cNvPicPr>
            <a:picLocks noChangeAspect="1"/>
          </p:cNvPicPr>
          <p:nvPr/>
        </p:nvPicPr>
        <p:blipFill>
          <a:blip r:embed="rId4"/>
          <a:stretch>
            <a:fillRect/>
          </a:stretch>
        </p:blipFill>
        <p:spPr>
          <a:xfrm>
            <a:off x="457200" y="257175"/>
            <a:ext cx="228600" cy="228600"/>
          </a:xfrm>
          <a:prstGeom prst="rect">
            <a:avLst/>
          </a:prstGeom>
        </p:spPr>
      </p:pic>
      <p:sp>
        <p:nvSpPr>
          <p:cNvPr id="40" name="Text 34"/>
          <p:cNvSpPr/>
          <p:nvPr/>
        </p:nvSpPr>
        <p:spPr>
          <a:xfrm>
            <a:off x="771525" y="269677"/>
            <a:ext cx="1036272"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41" name="Text 35"/>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06 · 2% DE POR VIDA</a:t>
            </a:r>
            <a:endParaRPr lang="en-US" sz="800" dirty="0"/>
          </a:p>
        </p:txBody>
      </p:sp>
      <p:sp>
        <p:nvSpPr>
          <p:cNvPr id="42" name="Text 36"/>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10 / 16</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572375" y="-714375"/>
            <a:ext cx="2286000" cy="2286000"/>
          </a:xfrm>
          <a:prstGeom prst="rect">
            <a:avLst/>
          </a:prstGeom>
        </p:spPr>
      </p:pic>
      <p:sp>
        <p:nvSpPr>
          <p:cNvPr id="5" name="Text 0"/>
          <p:cNvSpPr/>
          <p:nvPr/>
        </p:nvSpPr>
        <p:spPr>
          <a:xfrm>
            <a:off x="7572375" y="-714375"/>
            <a:ext cx="2286000" cy="2286000"/>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14375" y="3571875"/>
            <a:ext cx="2286000" cy="2286000"/>
          </a:xfrm>
          <a:prstGeom prst="rect">
            <a:avLst/>
          </a:prstGeom>
        </p:spPr>
      </p:pic>
      <p:sp>
        <p:nvSpPr>
          <p:cNvPr id="7" name="Text 1"/>
          <p:cNvSpPr/>
          <p:nvPr/>
        </p:nvSpPr>
        <p:spPr>
          <a:xfrm>
            <a:off x="-714375" y="3571875"/>
            <a:ext cx="2286000" cy="2286000"/>
          </a:xfrm>
          <a:prstGeom prst="ellipse">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60772" y="689372"/>
            <a:ext cx="2003041" cy="260747"/>
          </a:xfrm>
          <a:prstGeom prst="roundRect">
            <a:avLst>
              <a:gd name="adj" fmla="val 36530"/>
            </a:avLst>
          </a:prstGeom>
          <a:solidFill>
            <a:srgbClr val="A855F7">
              <a:alpha val="12000"/>
            </a:srgbClr>
          </a:solidFill>
          <a:ln w="7144">
            <a:solidFill>
              <a:srgbClr val="A855F7"/>
            </a:solidFill>
            <a:prstDash val="solid"/>
          </a:ln>
        </p:spPr>
        <p:txBody>
          <a:bodyPr wrap="square" rtlCol="0" anchor="ctr"/>
          <a:lstStyle/>
          <a:p>
            <a:pPr indent="0" marL="0">
              <a:buNone/>
            </a:pPr>
            <a:endParaRPr lang="en-US" dirty="0"/>
          </a:p>
        </p:txBody>
      </p:sp>
      <p:sp>
        <p:nvSpPr>
          <p:cNvPr id="9" name="Text 3"/>
          <p:cNvSpPr/>
          <p:nvPr/>
        </p:nvSpPr>
        <p:spPr>
          <a:xfrm>
            <a:off x="750094" y="764381"/>
            <a:ext cx="1595847" cy="126609"/>
          </a:xfrm>
          <a:prstGeom prst="rect">
            <a:avLst/>
          </a:prstGeom>
          <a:noFill/>
          <a:ln/>
        </p:spPr>
        <p:txBody>
          <a:bodyPr wrap="none" lIns="0" tIns="0" rIns="0" bIns="0" rtlCol="0" anchor="t"/>
          <a:lstStyle/>
          <a:p>
            <a:pPr algn="l" indent="0" marL="0">
              <a:lnSpc>
                <a:spcPts val="1097"/>
              </a:lnSpc>
              <a:buNone/>
            </a:pPr>
            <a:r>
              <a:rPr lang="en-US" sz="800" spc="102" kern="0" dirty="0">
                <a:solidFill>
                  <a:srgbClr val="A855F7"/>
                </a:solidFill>
                <a:latin typeface="Liberation Sans Narrow" pitchFamily="34" charset="0"/>
                <a:ea typeface="Liberation Sans Narrow" pitchFamily="34" charset="-122"/>
                <a:cs typeface="Liberation Sans Narrow" pitchFamily="34" charset="-120"/>
              </a:rPr>
              <a:t>FORMA 05 · MATRIZ VIVA</a:t>
            </a:r>
            <a:endParaRPr lang="en-US" sz="800" dirty="0"/>
          </a:p>
        </p:txBody>
      </p:sp>
      <p:sp>
        <p:nvSpPr>
          <p:cNvPr id="10"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A855F7"/>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025128"/>
            <a:ext cx="8636000" cy="315468"/>
          </a:xfrm>
          <a:prstGeom prst="rect">
            <a:avLst/>
          </a:prstGeom>
          <a:noFill/>
          <a:ln/>
        </p:spPr>
        <p:txBody>
          <a:bodyPr wrap="square" lIns="0" tIns="0" rIns="0" bIns="0" rtlCol="0" anchor="t">
            <a:normAutofit/>
          </a:bodyPr>
          <a:lstStyle/>
          <a:p>
            <a:pPr algn="l" indent="0" marL="0">
              <a:lnSpc>
                <a:spcPts val="2363"/>
              </a:lnSpc>
              <a:buNone/>
            </a:pPr>
            <a:r>
              <a:rPr lang="en-US" sz="2250" b="1" spc="-67" kern="0" dirty="0">
                <a:solidFill>
                  <a:srgbClr val="FFFFFF"/>
                </a:solidFill>
                <a:latin typeface="Carlito" pitchFamily="34" charset="0"/>
                <a:ea typeface="Carlito" pitchFamily="34" charset="-122"/>
                <a:cs typeface="Carlito" pitchFamily="34" charset="-120"/>
              </a:rPr>
              <a:t>Matriz Viva </a:t>
            </a:r>
            <a:pPr algn="l" indent="0" marL="0">
              <a:lnSpc>
                <a:spcPts val="2363"/>
              </a:lnSpc>
              <a:buNone/>
            </a:pPr>
            <a:r>
              <a:rPr lang="en-US" sz="2250" b="1" spc="-67" kern="0" dirty="0">
                <a:solidFill>
                  <a:srgbClr val="A78BFA"/>
                </a:solidFill>
                <a:latin typeface="Liberation Sans Narrow" pitchFamily="34" charset="0"/>
                <a:ea typeface="Liberation Sans Narrow" pitchFamily="34" charset="-122"/>
                <a:cs typeface="Liberation Sans Narrow" pitchFamily="34" charset="-120"/>
              </a:rPr>
              <a:t>2×6</a:t>
            </a:r>
            <a:pPr algn="l" indent="0" marL="0">
              <a:lnSpc>
                <a:spcPts val="2363"/>
              </a:lnSpc>
              <a:buNone/>
            </a:pPr>
            <a:r>
              <a:rPr lang="en-US" sz="2250" b="1" spc="-67" kern="0" dirty="0">
                <a:solidFill>
                  <a:srgbClr val="FFFFFF"/>
                </a:solidFill>
                <a:latin typeface="Carlito" pitchFamily="34" charset="0"/>
                <a:ea typeface="Carlito" pitchFamily="34" charset="-122"/>
                <a:cs typeface="Carlito" pitchFamily="34" charset="-120"/>
              </a:rPr>
              <a:t> — Comisiones por nivel</a:t>
            </a:r>
            <a:endParaRPr lang="en-US" sz="2250" dirty="0"/>
          </a:p>
        </p:txBody>
      </p:sp>
      <p:sp>
        <p:nvSpPr>
          <p:cNvPr id="12" name="Text 6"/>
          <p:cNvSpPr/>
          <p:nvPr/>
        </p:nvSpPr>
        <p:spPr>
          <a:xfrm>
            <a:off x="457200" y="1368028"/>
            <a:ext cx="8229600" cy="164592"/>
          </a:xfrm>
          <a:prstGeom prst="rect">
            <a:avLst/>
          </a:prstGeom>
          <a:noFill/>
          <a:ln/>
        </p:spPr>
        <p:txBody>
          <a:bodyPr wrap="square" lIns="0" tIns="0" rIns="0" bIns="0" rtlCol="0" anchor="t"/>
          <a:lstStyle/>
          <a:p>
            <a:pPr algn="l" indent="0" marL="0">
              <a:lnSpc>
                <a:spcPts val="1181"/>
              </a:lnSpc>
              <a:buNone/>
            </a:pPr>
            <a:r>
              <a:rPr lang="en-US" sz="800" spc="16" kern="0" dirty="0">
                <a:solidFill>
                  <a:srgbClr val="94A3B8"/>
                </a:solidFill>
                <a:latin typeface="Carlito" pitchFamily="34" charset="0"/>
                <a:ea typeface="Carlito" pitchFamily="34" charset="-122"/>
                <a:cs typeface="Carlito" pitchFamily="34" charset="-120"/>
              </a:rPr>
              <a:t>El monto depende del paquete del UPLINE (vos), no del downline.</a:t>
            </a:r>
            <a:endParaRPr lang="en-US" sz="800" dirty="0"/>
          </a:p>
        </p:txBody>
      </p:sp>
      <p:sp>
        <p:nvSpPr>
          <p:cNvPr id="13" name="Text 7"/>
          <p:cNvSpPr/>
          <p:nvPr/>
        </p:nvSpPr>
        <p:spPr>
          <a:xfrm>
            <a:off x="532209" y="1560909"/>
            <a:ext cx="1243013" cy="564356"/>
          </a:xfrm>
          <a:prstGeom prst="roundRect">
            <a:avLst>
              <a:gd name="adj" fmla="val 20253"/>
            </a:avLst>
          </a:prstGeom>
          <a:solidFill>
            <a:srgbClr val="2D3250">
              <a:alpha val="35000"/>
            </a:srgbClr>
          </a:solidFill>
          <a:ln w="7144">
            <a:solidFill>
              <a:srgbClr val="22D3EE"/>
            </a:solidFill>
            <a:prstDash val="solid"/>
          </a:ln>
        </p:spPr>
        <p:txBody>
          <a:bodyPr wrap="square" rtlCol="0" anchor="ctr"/>
          <a:lstStyle/>
          <a:p>
            <a:pPr indent="0" marL="0">
              <a:buNone/>
            </a:pPr>
            <a:endParaRPr lang="en-US" dirty="0"/>
          </a:p>
        </p:txBody>
      </p:sp>
      <p:sp>
        <p:nvSpPr>
          <p:cNvPr id="14" name="Text 8"/>
          <p:cNvSpPr/>
          <p:nvPr/>
        </p:nvSpPr>
        <p:spPr>
          <a:xfrm>
            <a:off x="936836" y="1660922"/>
            <a:ext cx="693837" cy="258318"/>
          </a:xfrm>
          <a:prstGeom prst="rect">
            <a:avLst/>
          </a:prstGeom>
          <a:noFill/>
          <a:ln/>
        </p:spPr>
        <p:txBody>
          <a:bodyPr wrap="none" lIns="0" tIns="0" rIns="0" bIns="0" rtlCol="0" anchor="t">
            <a:normAutofit/>
          </a:bodyPr>
          <a:lstStyle/>
          <a:p>
            <a:pPr algn="l" indent="0" marL="0">
              <a:lnSpc>
                <a:spcPts val="2025"/>
              </a:lnSpc>
              <a:buNone/>
            </a:pPr>
            <a:r>
              <a:rPr lang="en-US" sz="2025" b="1" spc="-81" kern="0" dirty="0">
                <a:solidFill>
                  <a:srgbClr val="22D3EE"/>
                </a:solidFill>
                <a:latin typeface="Liberation Sans Narrow" pitchFamily="34" charset="0"/>
                <a:ea typeface="Liberation Sans Narrow" pitchFamily="34" charset="-122"/>
                <a:cs typeface="Liberation Sans Narrow" pitchFamily="34" charset="-120"/>
              </a:rPr>
              <a:t>126</a:t>
            </a:r>
            <a:endParaRPr lang="en-US" sz="2025" dirty="0"/>
          </a:p>
        </p:txBody>
      </p:sp>
      <p:sp>
        <p:nvSpPr>
          <p:cNvPr id="15" name="Text 9"/>
          <p:cNvSpPr/>
          <p:nvPr/>
        </p:nvSpPr>
        <p:spPr>
          <a:xfrm>
            <a:off x="613547" y="1946672"/>
            <a:ext cx="1080337" cy="103584"/>
          </a:xfrm>
          <a:prstGeom prst="rect">
            <a:avLst/>
          </a:prstGeom>
          <a:noFill/>
          <a:ln/>
        </p:spPr>
        <p:txBody>
          <a:bodyPr wrap="none" lIns="0" tIns="0" rIns="0" bIns="0" rtlCol="0" anchor="t"/>
          <a:lstStyle/>
          <a:p>
            <a:pPr algn="ctr" indent="0" marL="0">
              <a:lnSpc>
                <a:spcPts val="619"/>
              </a:lnSpc>
              <a:buNone/>
            </a:pPr>
            <a:r>
              <a:rPr lang="en-US" sz="600" spc="45" kern="0" dirty="0">
                <a:solidFill>
                  <a:srgbClr val="94A3B8"/>
                </a:solidFill>
                <a:latin typeface="Carlito" pitchFamily="34" charset="0"/>
                <a:ea typeface="Carlito" pitchFamily="34" charset="-122"/>
                <a:cs typeface="Carlito" pitchFamily="34" charset="-120"/>
              </a:rPr>
              <a:t>POSICIONES TOTALES</a:t>
            </a:r>
            <a:endParaRPr lang="en-US" sz="600" dirty="0"/>
          </a:p>
        </p:txBody>
      </p:sp>
      <p:sp>
        <p:nvSpPr>
          <p:cNvPr id="16" name="Text 10"/>
          <p:cNvSpPr/>
          <p:nvPr/>
        </p:nvSpPr>
        <p:spPr>
          <a:xfrm>
            <a:off x="1853803" y="1560909"/>
            <a:ext cx="1243013" cy="564356"/>
          </a:xfrm>
          <a:prstGeom prst="roundRect">
            <a:avLst>
              <a:gd name="adj" fmla="val 20253"/>
            </a:avLst>
          </a:prstGeom>
          <a:solidFill>
            <a:srgbClr val="2D3250">
              <a:alpha val="35000"/>
            </a:srgbClr>
          </a:solidFill>
          <a:ln w="7144">
            <a:solidFill>
              <a:srgbClr val="22D3EE"/>
            </a:solidFill>
            <a:prstDash val="solid"/>
          </a:ln>
        </p:spPr>
        <p:txBody>
          <a:bodyPr wrap="square" rtlCol="0" anchor="ctr"/>
          <a:lstStyle/>
          <a:p>
            <a:pPr indent="0" marL="0">
              <a:buNone/>
            </a:pPr>
            <a:endParaRPr lang="en-US" dirty="0"/>
          </a:p>
        </p:txBody>
      </p:sp>
      <p:sp>
        <p:nvSpPr>
          <p:cNvPr id="17" name="Text 11"/>
          <p:cNvSpPr/>
          <p:nvPr/>
        </p:nvSpPr>
        <p:spPr>
          <a:xfrm>
            <a:off x="2402979" y="1621631"/>
            <a:ext cx="231279" cy="258318"/>
          </a:xfrm>
          <a:prstGeom prst="rect">
            <a:avLst/>
          </a:prstGeom>
          <a:noFill/>
          <a:ln/>
        </p:spPr>
        <p:txBody>
          <a:bodyPr wrap="none" lIns="0" tIns="0" rIns="0" bIns="0" rtlCol="0" anchor="t">
            <a:normAutofit/>
          </a:bodyPr>
          <a:lstStyle/>
          <a:p>
            <a:pPr algn="l" indent="0" marL="0">
              <a:lnSpc>
                <a:spcPts val="2025"/>
              </a:lnSpc>
              <a:buNone/>
            </a:pPr>
            <a:r>
              <a:rPr lang="en-US" sz="2025" b="1" spc="-81" kern="0" dirty="0">
                <a:solidFill>
                  <a:srgbClr val="22D3EE"/>
                </a:solidFill>
                <a:latin typeface="Liberation Sans Narrow" pitchFamily="34" charset="0"/>
                <a:ea typeface="Liberation Sans Narrow" pitchFamily="34" charset="-122"/>
                <a:cs typeface="Liberation Sans Narrow" pitchFamily="34" charset="-120"/>
              </a:rPr>
              <a:t>6</a:t>
            </a:r>
            <a:endParaRPr lang="en-US" sz="2025" dirty="0"/>
          </a:p>
        </p:txBody>
      </p:sp>
      <p:sp>
        <p:nvSpPr>
          <p:cNvPr id="18" name="Text 12"/>
          <p:cNvSpPr/>
          <p:nvPr/>
        </p:nvSpPr>
        <p:spPr>
          <a:xfrm>
            <a:off x="1928813" y="1907381"/>
            <a:ext cx="1092994" cy="142875"/>
          </a:xfrm>
          <a:prstGeom prst="rect">
            <a:avLst/>
          </a:prstGeom>
          <a:noFill/>
          <a:ln/>
        </p:spPr>
        <p:txBody>
          <a:bodyPr wrap="square" lIns="0" tIns="0" rIns="0" bIns="0" rtlCol="0" anchor="t"/>
          <a:lstStyle/>
          <a:p>
            <a:pPr algn="ctr" indent="0" marL="0">
              <a:lnSpc>
                <a:spcPts val="619"/>
              </a:lnSpc>
              <a:buNone/>
            </a:pPr>
            <a:r>
              <a:rPr lang="en-US" sz="800" spc="45" kern="0" dirty="0">
                <a:solidFill>
                  <a:srgbClr val="94A3B8"/>
                </a:solidFill>
                <a:latin typeface="Carlito" pitchFamily="34" charset="0"/>
                <a:ea typeface="Carlito" pitchFamily="34" charset="-122"/>
                <a:cs typeface="Carlito" pitchFamily="34" charset="-120"/>
              </a:rPr>
              <a:t>NIVELES DE PROFUNDIDAD</a:t>
            </a:r>
            <a:endParaRPr lang="en-US" sz="800" dirty="0"/>
          </a:p>
        </p:txBody>
      </p:sp>
      <p:sp>
        <p:nvSpPr>
          <p:cNvPr id="19" name="Text 13"/>
          <p:cNvSpPr/>
          <p:nvPr/>
        </p:nvSpPr>
        <p:spPr>
          <a:xfrm>
            <a:off x="532209" y="2203847"/>
            <a:ext cx="1243013" cy="564356"/>
          </a:xfrm>
          <a:prstGeom prst="roundRect">
            <a:avLst>
              <a:gd name="adj" fmla="val 20253"/>
            </a:avLst>
          </a:prstGeom>
          <a:solidFill>
            <a:srgbClr val="2D3250">
              <a:alpha val="35000"/>
            </a:srgbClr>
          </a:solidFill>
          <a:ln w="7144">
            <a:solidFill>
              <a:srgbClr val="FFFFFF"/>
            </a:solidFill>
            <a:prstDash val="solid"/>
          </a:ln>
        </p:spPr>
        <p:txBody>
          <a:bodyPr wrap="square" rtlCol="0" anchor="ctr"/>
          <a:lstStyle/>
          <a:p>
            <a:pPr indent="0" marL="0">
              <a:buNone/>
            </a:pPr>
            <a:endParaRPr lang="en-US" dirty="0"/>
          </a:p>
        </p:txBody>
      </p:sp>
      <p:sp>
        <p:nvSpPr>
          <p:cNvPr id="20" name="Text 14"/>
          <p:cNvSpPr/>
          <p:nvPr/>
        </p:nvSpPr>
        <p:spPr>
          <a:xfrm>
            <a:off x="1081385" y="2303859"/>
            <a:ext cx="231279" cy="258318"/>
          </a:xfrm>
          <a:prstGeom prst="rect">
            <a:avLst/>
          </a:prstGeom>
          <a:noFill/>
          <a:ln/>
        </p:spPr>
        <p:txBody>
          <a:bodyPr wrap="none" lIns="0" tIns="0" rIns="0" bIns="0" rtlCol="0" anchor="t">
            <a:normAutofit/>
          </a:bodyPr>
          <a:lstStyle/>
          <a:p>
            <a:pPr algn="l" indent="0" marL="0">
              <a:lnSpc>
                <a:spcPts val="2025"/>
              </a:lnSpc>
              <a:buNone/>
            </a:pPr>
            <a:r>
              <a:rPr lang="en-US" sz="2025" b="1" spc="-81" kern="0" dirty="0">
                <a:solidFill>
                  <a:srgbClr val="FFFFFF"/>
                </a:solidFill>
                <a:latin typeface="Liberation Sans Narrow" pitchFamily="34" charset="0"/>
                <a:ea typeface="Liberation Sans Narrow" pitchFamily="34" charset="-122"/>
                <a:cs typeface="Liberation Sans Narrow" pitchFamily="34" charset="-120"/>
              </a:rPr>
              <a:t>2</a:t>
            </a:r>
            <a:endParaRPr lang="en-US" sz="2025" dirty="0"/>
          </a:p>
        </p:txBody>
      </p:sp>
      <p:sp>
        <p:nvSpPr>
          <p:cNvPr id="21" name="Text 15"/>
          <p:cNvSpPr/>
          <p:nvPr/>
        </p:nvSpPr>
        <p:spPr>
          <a:xfrm>
            <a:off x="607219" y="2589609"/>
            <a:ext cx="1092994" cy="103584"/>
          </a:xfrm>
          <a:prstGeom prst="rect">
            <a:avLst/>
          </a:prstGeom>
          <a:noFill/>
          <a:ln/>
        </p:spPr>
        <p:txBody>
          <a:bodyPr wrap="none" lIns="0" tIns="0" rIns="0" bIns="0" rtlCol="0" anchor="t"/>
          <a:lstStyle/>
          <a:p>
            <a:pPr algn="ctr" indent="0" marL="0">
              <a:lnSpc>
                <a:spcPts val="619"/>
              </a:lnSpc>
              <a:buNone/>
            </a:pPr>
            <a:r>
              <a:rPr lang="en-US" sz="600" spc="45" kern="0" dirty="0">
                <a:solidFill>
                  <a:srgbClr val="94A3B8"/>
                </a:solidFill>
                <a:latin typeface="Carlito" pitchFamily="34" charset="0"/>
                <a:ea typeface="Carlito" pitchFamily="34" charset="-122"/>
                <a:cs typeface="Carlito" pitchFamily="34" charset="-120"/>
              </a:rPr>
              <a:t>AFILIADOS NIVEL BASE</a:t>
            </a:r>
            <a:endParaRPr lang="en-US" sz="600" dirty="0"/>
          </a:p>
        </p:txBody>
      </p:sp>
      <p:sp>
        <p:nvSpPr>
          <p:cNvPr id="22" name="Text 16"/>
          <p:cNvSpPr/>
          <p:nvPr/>
        </p:nvSpPr>
        <p:spPr>
          <a:xfrm>
            <a:off x="1853803" y="2203847"/>
            <a:ext cx="1243013" cy="564356"/>
          </a:xfrm>
          <a:prstGeom prst="roundRect">
            <a:avLst>
              <a:gd name="adj" fmla="val 20253"/>
            </a:avLst>
          </a:prstGeom>
          <a:solidFill>
            <a:srgbClr val="2D3250">
              <a:alpha val="35000"/>
            </a:srgbClr>
          </a:solidFill>
          <a:ln w="7144">
            <a:solidFill>
              <a:srgbClr val="E879F9"/>
            </a:solidFill>
            <a:prstDash val="solid"/>
          </a:ln>
        </p:spPr>
        <p:txBody>
          <a:bodyPr wrap="square" rtlCol="0" anchor="ctr"/>
          <a:lstStyle/>
          <a:p>
            <a:pPr indent="0" marL="0">
              <a:buNone/>
            </a:pPr>
            <a:endParaRPr lang="en-US" dirty="0"/>
          </a:p>
        </p:txBody>
      </p:sp>
      <p:sp>
        <p:nvSpPr>
          <p:cNvPr id="23" name="Text 17"/>
          <p:cNvSpPr/>
          <p:nvPr/>
        </p:nvSpPr>
        <p:spPr>
          <a:xfrm>
            <a:off x="2402979" y="2264569"/>
            <a:ext cx="228388" cy="258318"/>
          </a:xfrm>
          <a:prstGeom prst="rect">
            <a:avLst/>
          </a:prstGeom>
          <a:noFill/>
          <a:ln/>
        </p:spPr>
        <p:txBody>
          <a:bodyPr wrap="none" lIns="0" tIns="0" rIns="0" bIns="0" rtlCol="0" anchor="t">
            <a:normAutofit/>
          </a:bodyPr>
          <a:lstStyle/>
          <a:p>
            <a:pPr algn="l" indent="0" marL="0">
              <a:lnSpc>
                <a:spcPts val="2025"/>
              </a:lnSpc>
              <a:buNone/>
            </a:pPr>
            <a:r>
              <a:rPr lang="en-US" sz="2025" b="1" spc="-81" kern="0" dirty="0">
                <a:solidFill>
                  <a:srgbClr val="E879F9"/>
                </a:solidFill>
                <a:latin typeface="Courier New" pitchFamily="34" charset="0"/>
                <a:ea typeface="Courier New" pitchFamily="34" charset="-122"/>
                <a:cs typeface="Courier New" pitchFamily="34" charset="-120"/>
              </a:rPr>
              <a:t>∞</a:t>
            </a:r>
            <a:endParaRPr lang="en-US" sz="2025" dirty="0"/>
          </a:p>
        </p:txBody>
      </p:sp>
      <p:sp>
        <p:nvSpPr>
          <p:cNvPr id="24" name="Text 18"/>
          <p:cNvSpPr/>
          <p:nvPr/>
        </p:nvSpPr>
        <p:spPr>
          <a:xfrm>
            <a:off x="1928813" y="2550319"/>
            <a:ext cx="1092994" cy="142875"/>
          </a:xfrm>
          <a:prstGeom prst="rect">
            <a:avLst/>
          </a:prstGeom>
          <a:noFill/>
          <a:ln/>
        </p:spPr>
        <p:txBody>
          <a:bodyPr wrap="square" lIns="0" tIns="0" rIns="0" bIns="0" rtlCol="0" anchor="t"/>
          <a:lstStyle/>
          <a:p>
            <a:pPr algn="ctr" indent="0" marL="0">
              <a:lnSpc>
                <a:spcPts val="619"/>
              </a:lnSpc>
              <a:buNone/>
            </a:pPr>
            <a:r>
              <a:rPr lang="en-US" sz="800" spc="45" kern="0" dirty="0">
                <a:solidFill>
                  <a:srgbClr val="94A3B8"/>
                </a:solidFill>
                <a:latin typeface="Carlito" pitchFamily="34" charset="0"/>
                <a:ea typeface="Carlito" pitchFamily="34" charset="-122"/>
                <a:cs typeface="Carlito" pitchFamily="34" charset="-120"/>
              </a:rPr>
              <a:t>ANCHO CRECE CON DIAMANTE</a:t>
            </a:r>
            <a:endParaRPr lang="en-US" sz="800" dirty="0"/>
          </a:p>
        </p:txBody>
      </p:sp>
      <p:sp>
        <p:nvSpPr>
          <p:cNvPr id="25" name="Text 19"/>
          <p:cNvSpPr/>
          <p:nvPr/>
        </p:nvSpPr>
        <p:spPr>
          <a:xfrm>
            <a:off x="603647" y="2875359"/>
            <a:ext cx="2421731" cy="428625"/>
          </a:xfrm>
          <a:prstGeom prst="roundRect">
            <a:avLst>
              <a:gd name="adj" fmla="val 22222"/>
            </a:avLst>
          </a:prstGeom>
          <a:solidFill>
            <a:srgbClr val="A855F7">
              <a:alpha val="8000"/>
            </a:srgbClr>
          </a:solidFill>
          <a:ln w="7144">
            <a:solidFill>
              <a:srgbClr val="A855F7"/>
            </a:solidFill>
            <a:prstDash val="solid"/>
          </a:ln>
        </p:spPr>
        <p:txBody>
          <a:bodyPr wrap="square" rtlCol="0" anchor="ctr"/>
          <a:lstStyle/>
          <a:p>
            <a:pPr indent="0" marL="0">
              <a:buNone/>
            </a:pPr>
            <a:endParaRPr lang="en-US" dirty="0"/>
          </a:p>
        </p:txBody>
      </p:sp>
      <p:sp>
        <p:nvSpPr>
          <p:cNvPr id="26" name="Text 20"/>
          <p:cNvSpPr/>
          <p:nvPr/>
        </p:nvSpPr>
        <p:spPr>
          <a:xfrm>
            <a:off x="692944" y="3025378"/>
            <a:ext cx="128588" cy="128588"/>
          </a:xfrm>
          <a:prstGeom prst="rect">
            <a:avLst/>
          </a:prstGeom>
          <a:noFill/>
          <a:ln/>
        </p:spPr>
        <p:txBody>
          <a:bodyPr wrap="none" lIns="0" tIns="0" rIns="0" bIns="0" rtlCol="0" anchor="ctr"/>
          <a:lstStyle/>
          <a:p>
            <a:pPr algn="ctr" indent="0" marL="0">
              <a:buNone/>
            </a:pPr>
            <a:r>
              <a:rPr lang="en-US" sz="1266" dirty="0">
                <a:solidFill>
                  <a:srgbClr val="A855F7"/>
                </a:solidFill>
                <a:latin typeface="Segoe UI Symbol" pitchFamily="34" charset="0"/>
                <a:ea typeface="Segoe UI Symbol" pitchFamily="34" charset="-122"/>
                <a:cs typeface="Segoe UI Symbol" pitchFamily="34" charset="-120"/>
              </a:rPr>
              <a:t>ⓘ</a:t>
            </a:r>
            <a:endParaRPr lang="en-US" sz="1266" dirty="0"/>
          </a:p>
        </p:txBody>
      </p:sp>
      <p:sp>
        <p:nvSpPr>
          <p:cNvPr id="27" name="Text 21"/>
          <p:cNvSpPr/>
          <p:nvPr/>
        </p:nvSpPr>
        <p:spPr>
          <a:xfrm>
            <a:off x="878681" y="2950369"/>
            <a:ext cx="2057400" cy="278606"/>
          </a:xfrm>
          <a:prstGeom prst="rect">
            <a:avLst/>
          </a:prstGeom>
          <a:noFill/>
          <a:ln/>
        </p:spPr>
        <p:txBody>
          <a:bodyPr wrap="square" lIns="0" tIns="0" rIns="0" bIns="0" rtlCol="0" anchor="t"/>
          <a:lstStyle/>
          <a:p>
            <a:pPr algn="l" indent="0" marL="0">
              <a:lnSpc>
                <a:spcPts val="1097"/>
              </a:lnSpc>
              <a:buNone/>
            </a:pPr>
            <a:r>
              <a:rPr lang="en-US" sz="800" dirty="0">
                <a:solidFill>
                  <a:srgbClr val="A855F7"/>
                </a:solidFill>
                <a:latin typeface="Carlito" pitchFamily="34" charset="0"/>
                <a:ea typeface="Carlito" pitchFamily="34" charset="-122"/>
                <a:cs typeface="Carlito" pitchFamily="34" charset="-120"/>
              </a:rPr>
              <a:t>Bronce = mínimo para matriz. Compresión dinámica siempre.</a:t>
            </a:r>
            <a:endParaRPr lang="en-US" sz="800" dirty="0"/>
          </a:p>
        </p:txBody>
      </p:sp>
      <p:sp>
        <p:nvSpPr>
          <p:cNvPr id="28" name="Text 22"/>
          <p:cNvSpPr/>
          <p:nvPr/>
        </p:nvSpPr>
        <p:spPr>
          <a:xfrm>
            <a:off x="3418284" y="1560909"/>
            <a:ext cx="5264944" cy="2378869"/>
          </a:xfrm>
          <a:prstGeom prst="roundRect">
            <a:avLst>
              <a:gd name="adj" fmla="val 6406"/>
            </a:avLst>
          </a:prstGeom>
          <a:solidFill>
            <a:srgbClr val="2D3250">
              <a:alpha val="35000"/>
            </a:srgbClr>
          </a:solidFill>
          <a:ln w="7144">
            <a:solidFill>
              <a:srgbClr val="22D3EE"/>
            </a:solidFill>
            <a:prstDash val="solid"/>
          </a:ln>
          <a:effectLst>
            <a:outerShdw sx="100000" sy="100000" kx="0" ky="0" algn="bl" rotWithShape="0" blurRad="266700" dist="50800" dir="16200000">
              <a:srgbClr val="22D3EE">
                <a:alpha val="20000"/>
              </a:srgbClr>
            </a:outerShdw>
          </a:effectLst>
        </p:spPr>
        <p:txBody>
          <a:bodyPr wrap="square" rtlCol="0" anchor="ctr"/>
          <a:lstStyle/>
          <a:p>
            <a:pPr indent="0" marL="0">
              <a:buNone/>
            </a:pPr>
            <a:endParaRPr lang="en-US" dirty="0"/>
          </a:p>
        </p:txBody>
      </p:sp>
      <p:sp>
        <p:nvSpPr>
          <p:cNvPr id="29" name="Text 23"/>
          <p:cNvSpPr/>
          <p:nvPr/>
        </p:nvSpPr>
        <p:spPr>
          <a:xfrm>
            <a:off x="3536156" y="1678781"/>
            <a:ext cx="4095490" cy="173593"/>
          </a:xfrm>
          <a:prstGeom prst="rect">
            <a:avLst/>
          </a:prstGeom>
          <a:noFill/>
          <a:ln/>
        </p:spPr>
        <p:txBody>
          <a:bodyPr wrap="none" lIns="0" tIns="0" rIns="0" bIns="0" rtlCol="0" anchor="t"/>
          <a:lstStyle/>
          <a:p>
            <a:pPr algn="l" indent="0" marL="0">
              <a:lnSpc>
                <a:spcPts val="1266"/>
              </a:lnSpc>
              <a:buNone/>
            </a:pPr>
            <a:r>
              <a:rPr lang="en-US" sz="844" b="1" spc="68" kern="0" dirty="0">
                <a:solidFill>
                  <a:srgbClr val="22D3EE"/>
                </a:solidFill>
                <a:latin typeface="Carlito" pitchFamily="34" charset="0"/>
                <a:ea typeface="Carlito" pitchFamily="34" charset="-122"/>
                <a:cs typeface="Carlito" pitchFamily="34" charset="-120"/>
              </a:rPr>
              <a:t>COMISIONES POR NIVEL (USDT)</a:t>
            </a:r>
            <a:endParaRPr lang="en-US" sz="844" dirty="0"/>
          </a:p>
        </p:txBody>
      </p:sp>
      <p:sp>
        <p:nvSpPr>
          <p:cNvPr id="30" name="Text 24"/>
          <p:cNvSpPr/>
          <p:nvPr/>
        </p:nvSpPr>
        <p:spPr>
          <a:xfrm>
            <a:off x="7645933" y="1700213"/>
            <a:ext cx="919423" cy="164592"/>
          </a:xfrm>
          <a:prstGeom prst="rect">
            <a:avLst/>
          </a:prstGeom>
          <a:noFill/>
          <a:ln/>
        </p:spPr>
        <p:txBody>
          <a:bodyPr wrap="none" lIns="0" tIns="0" rIns="0" bIns="0" rtlCol="0" anchor="t"/>
          <a:lstStyle/>
          <a:p>
            <a:pPr algn="l" indent="0" marL="0">
              <a:lnSpc>
                <a:spcPts val="928"/>
              </a:lnSpc>
              <a:buNone/>
            </a:pPr>
            <a:r>
              <a:rPr lang="en-US" sz="619" spc="62" kern="0" dirty="0">
                <a:solidFill>
                  <a:srgbClr val="94A3B8"/>
                </a:solidFill>
                <a:latin typeface="Carlito" pitchFamily="34" charset="0"/>
                <a:ea typeface="Carlito" pitchFamily="34" charset="-122"/>
                <a:cs typeface="Carlito" pitchFamily="34" charset="-120"/>
              </a:rPr>
              <a:t>SEGÚN TU PAQUETE</a:t>
            </a:r>
            <a:endParaRPr lang="en-US" sz="619"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3536156" y="1910953"/>
          <a:ext cx="5029200" cy="914400"/>
        </p:xfrm>
        <a:graphic>
          <a:graphicData uri="http://schemas.openxmlformats.org/drawingml/2006/table">
            <a:tbl>
              <a:tblPr/>
              <a:tblGrid>
                <a:gridCol w="1577429"/>
                <a:gridCol w="690265"/>
                <a:gridCol w="690265"/>
                <a:gridCol w="690265"/>
                <a:gridCol w="690265"/>
                <a:gridCol w="690711"/>
              </a:tblGrid>
              <a:tr h="0">
                <a:tc>
                  <a:txBody>
                    <a:bodyPr/>
                    <a:lstStyle/>
                    <a:p>
                      <a:pPr algn="l" indent="0" marL="0">
                        <a:buNone/>
                      </a:pPr>
                      <a:r>
                        <a:rPr lang="en-US" sz="800" b="1" dirty="0">
                          <a:solidFill>
                            <a:srgbClr val="CBD5E1"/>
                          </a:solidFill>
                          <a:latin typeface="Carlito" pitchFamily="34" charset="0"/>
                          <a:ea typeface="Carlito" pitchFamily="34" charset="-122"/>
                          <a:cs typeface="Carlito" pitchFamily="34" charset="-120"/>
                        </a:rPr>
                        <a:t>Upline tier</a:t>
                      </a:r>
                      <a:endParaRPr lang="en-US" sz="800" dirty="0">
                        <a:latin typeface="Carlito" charset="0"/>
                        <a:ea typeface="Carlito" charset="0"/>
                        <a:cs typeface="Carlito" charset="0"/>
                      </a:endParaRPr>
                    </a:p>
                  </a:txBody>
                  <a:tcPr marL="85725" marR="57150" marT="11430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c>
                  <a:txBody>
                    <a:bodyPr/>
                    <a:lstStyle/>
                    <a:p>
                      <a:pPr algn="ctr" indent="0" marL="0">
                        <a:buNone/>
                      </a:pPr>
                      <a:r>
                        <a:rPr lang="en-US" sz="800" b="1" dirty="0">
                          <a:solidFill>
                            <a:srgbClr val="CBD5E1"/>
                          </a:solidFill>
                          <a:latin typeface="Carlito" pitchFamily="34" charset="0"/>
                          <a:ea typeface="Carlito" pitchFamily="34" charset="-122"/>
                          <a:cs typeface="Carlito" pitchFamily="34" charset="-120"/>
                        </a:rPr>
                        <a:t>Nv 2</a:t>
                      </a:r>
                      <a:endParaRPr lang="en-US" sz="800" dirty="0">
                        <a:latin typeface="Carlito" charset="0"/>
                        <a:ea typeface="Carlito" charset="0"/>
                        <a:cs typeface="Carlito" charset="0"/>
                      </a:endParaRPr>
                    </a:p>
                  </a:txBody>
                  <a:tcPr marL="85725" marR="57150" marT="5715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c>
                  <a:txBody>
                    <a:bodyPr/>
                    <a:lstStyle/>
                    <a:p>
                      <a:pPr algn="ctr" indent="0" marL="0">
                        <a:buNone/>
                      </a:pPr>
                      <a:r>
                        <a:rPr lang="en-US" sz="800" b="1" dirty="0">
                          <a:solidFill>
                            <a:srgbClr val="CBD5E1"/>
                          </a:solidFill>
                          <a:latin typeface="Carlito" pitchFamily="34" charset="0"/>
                          <a:ea typeface="Carlito" pitchFamily="34" charset="-122"/>
                          <a:cs typeface="Carlito" pitchFamily="34" charset="-120"/>
                        </a:rPr>
                        <a:t>Nv 3</a:t>
                      </a:r>
                      <a:endParaRPr lang="en-US" sz="800" dirty="0">
                        <a:latin typeface="Carlito" charset="0"/>
                        <a:ea typeface="Carlito" charset="0"/>
                        <a:cs typeface="Carlito" charset="0"/>
                      </a:endParaRPr>
                    </a:p>
                  </a:txBody>
                  <a:tcPr marL="85725" marR="57150" marT="5715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c>
                  <a:txBody>
                    <a:bodyPr/>
                    <a:lstStyle/>
                    <a:p>
                      <a:pPr algn="ctr" indent="0" marL="0">
                        <a:buNone/>
                      </a:pPr>
                      <a:r>
                        <a:rPr lang="en-US" sz="800" b="1" dirty="0">
                          <a:solidFill>
                            <a:srgbClr val="CBD5E1"/>
                          </a:solidFill>
                          <a:latin typeface="Carlito" pitchFamily="34" charset="0"/>
                          <a:ea typeface="Carlito" pitchFamily="34" charset="-122"/>
                          <a:cs typeface="Carlito" pitchFamily="34" charset="-120"/>
                        </a:rPr>
                        <a:t>Nv 4</a:t>
                      </a:r>
                      <a:endParaRPr lang="en-US" sz="800" dirty="0">
                        <a:latin typeface="Carlito" charset="0"/>
                        <a:ea typeface="Carlito" charset="0"/>
                        <a:cs typeface="Carlito" charset="0"/>
                      </a:endParaRPr>
                    </a:p>
                  </a:txBody>
                  <a:tcPr marL="85725" marR="57150" marT="5715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c>
                  <a:txBody>
                    <a:bodyPr/>
                    <a:lstStyle/>
                    <a:p>
                      <a:pPr algn="ctr" indent="0" marL="0">
                        <a:buNone/>
                      </a:pPr>
                      <a:r>
                        <a:rPr lang="en-US" sz="800" b="1" dirty="0">
                          <a:solidFill>
                            <a:srgbClr val="CBD5E1"/>
                          </a:solidFill>
                          <a:latin typeface="Carlito" pitchFamily="34" charset="0"/>
                          <a:ea typeface="Carlito" pitchFamily="34" charset="-122"/>
                          <a:cs typeface="Carlito" pitchFamily="34" charset="-120"/>
                        </a:rPr>
                        <a:t>Nv 5</a:t>
                      </a:r>
                      <a:endParaRPr lang="en-US" sz="800" dirty="0">
                        <a:latin typeface="Carlito" charset="0"/>
                        <a:ea typeface="Carlito" charset="0"/>
                        <a:cs typeface="Carlito" charset="0"/>
                      </a:endParaRPr>
                    </a:p>
                  </a:txBody>
                  <a:tcPr marL="85725" marR="57150" marT="5715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c>
                  <a:txBody>
                    <a:bodyPr/>
                    <a:lstStyle/>
                    <a:p>
                      <a:pPr algn="ctr" indent="0" marL="0">
                        <a:buNone/>
                      </a:pPr>
                      <a:r>
                        <a:rPr lang="en-US" sz="800" b="1" dirty="0">
                          <a:solidFill>
                            <a:srgbClr val="CBD5E1"/>
                          </a:solidFill>
                          <a:latin typeface="Carlito" pitchFamily="34" charset="0"/>
                          <a:ea typeface="Carlito" pitchFamily="34" charset="-122"/>
                          <a:cs typeface="Carlito" pitchFamily="34" charset="-120"/>
                        </a:rPr>
                        <a:t>Nv 6</a:t>
                      </a:r>
                      <a:endParaRPr lang="en-US" sz="800" dirty="0">
                        <a:latin typeface="Carlito" charset="0"/>
                        <a:ea typeface="Carlito" charset="0"/>
                        <a:cs typeface="Carlito" charset="0"/>
                      </a:endParaRPr>
                    </a:p>
                  </a:txBody>
                  <a:tcPr marL="85725" marR="57150" marT="57150" marB="85725"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2D3EE">
                        <a:alpha val="18000"/>
                      </a:srgbClr>
                    </a:solidFill>
                  </a:tcPr>
                </a:tc>
              </a:tr>
              <a:tr h="0">
                <a:tc>
                  <a:txBody>
                    <a:bodyPr/>
                    <a:lstStyle/>
                    <a:p>
                      <a:pPr algn="l" indent="0" marL="0">
                        <a:buNone/>
                      </a:pPr>
                      <a:r>
                        <a:rPr lang="en-US" sz="844" b="1" dirty="0">
                          <a:solidFill>
                            <a:srgbClr val="FFFFFF"/>
                          </a:solidFill>
                          <a:latin typeface="Carlito" pitchFamily="34" charset="0"/>
                          <a:ea typeface="Carlito" pitchFamily="34" charset="-122"/>
                          <a:cs typeface="Carlito" pitchFamily="34" charset="-120"/>
                        </a:rPr>
                        <a:t>Bronce</a:t>
                      </a:r>
                      <a:endParaRPr lang="en-US" sz="844" dirty="0">
                        <a:latin typeface="Carlito" charset="0"/>
                        <a:ea typeface="Carlito" charset="0"/>
                        <a:cs typeface="Carlito" charset="0"/>
                      </a:endParaRPr>
                    </a:p>
                  </a:txBody>
                  <a:tcPr marL="78581" marR="57150" marT="11430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r>
              <a:tr h="0">
                <a:tc>
                  <a:txBody>
                    <a:bodyPr/>
                    <a:lstStyle/>
                    <a:p>
                      <a:pPr algn="l" indent="0" marL="0">
                        <a:buNone/>
                      </a:pPr>
                      <a:r>
                        <a:rPr lang="en-US" sz="844" b="1" dirty="0">
                          <a:solidFill>
                            <a:srgbClr val="FFFFFF"/>
                          </a:solidFill>
                          <a:latin typeface="Carlito" pitchFamily="34" charset="0"/>
                          <a:ea typeface="Carlito" pitchFamily="34" charset="-122"/>
                          <a:cs typeface="Carlito" pitchFamily="34" charset="-120"/>
                        </a:rPr>
                        <a:t>Plata</a:t>
                      </a:r>
                      <a:endParaRPr lang="en-US" sz="844" dirty="0">
                        <a:latin typeface="Carlito" charset="0"/>
                        <a:ea typeface="Carlito" charset="0"/>
                        <a:cs typeface="Carlito" charset="0"/>
                      </a:endParaRPr>
                    </a:p>
                  </a:txBody>
                  <a:tcPr marL="78581" marR="57150" marT="11430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r>
              <a:tr h="0">
                <a:tc>
                  <a:txBody>
                    <a:bodyPr/>
                    <a:lstStyle/>
                    <a:p>
                      <a:pPr algn="l" indent="0" marL="0">
                        <a:buNone/>
                      </a:pPr>
                      <a:r>
                        <a:rPr lang="en-US" sz="844" b="1" dirty="0">
                          <a:solidFill>
                            <a:srgbClr val="FFFFFF"/>
                          </a:solidFill>
                          <a:latin typeface="Carlito" pitchFamily="34" charset="0"/>
                          <a:ea typeface="Carlito" pitchFamily="34" charset="-122"/>
                          <a:cs typeface="Carlito" pitchFamily="34" charset="-120"/>
                        </a:rPr>
                        <a:t>Oro</a:t>
                      </a:r>
                      <a:endParaRPr lang="en-US" sz="844" dirty="0">
                        <a:latin typeface="Carlito" charset="0"/>
                        <a:ea typeface="Carlito" charset="0"/>
                        <a:cs typeface="Carlito" charset="0"/>
                      </a:endParaRPr>
                    </a:p>
                  </a:txBody>
                  <a:tcPr marL="78581" marR="57150" marT="11430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$125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r>
              <a:tr h="0">
                <a:tc>
                  <a:txBody>
                    <a:bodyPr/>
                    <a:lstStyle/>
                    <a:p>
                      <a:pPr algn="l" indent="0" marL="0">
                        <a:buNone/>
                      </a:pPr>
                      <a:r>
                        <a:rPr lang="en-US" sz="844" b="1" dirty="0">
                          <a:solidFill>
                            <a:srgbClr val="FFFFFF"/>
                          </a:solidFill>
                          <a:latin typeface="Carlito" pitchFamily="34" charset="0"/>
                          <a:ea typeface="Carlito" pitchFamily="34" charset="-122"/>
                          <a:cs typeface="Carlito" pitchFamily="34" charset="-120"/>
                        </a:rPr>
                        <a:t>Platino</a:t>
                      </a:r>
                      <a:endParaRPr lang="en-US" sz="844" dirty="0">
                        <a:latin typeface="Carlito" charset="0"/>
                        <a:ea typeface="Carlito" charset="0"/>
                        <a:cs typeface="Carlito" charset="0"/>
                      </a:endParaRPr>
                    </a:p>
                  </a:txBody>
                  <a:tcPr marL="78581" marR="57150" marT="11430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$125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$250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c>
                  <a:txBody>
                    <a:bodyPr/>
                    <a:lstStyle/>
                    <a:p>
                      <a:pPr algn="ctr" indent="0" marL="0">
                        <a:buNone/>
                      </a:pPr>
                      <a:r>
                        <a:rPr lang="en-US" sz="844" dirty="0">
                          <a:solidFill>
                            <a:srgbClr val="F8FAFC"/>
                          </a:solidFill>
                          <a:latin typeface="Courier New" pitchFamily="34" charset="0"/>
                          <a:ea typeface="Courier New" pitchFamily="34" charset="-122"/>
                          <a:cs typeface="Courier New" pitchFamily="34" charset="-120"/>
                        </a:rPr>
                        <a:t>—</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2D3250">
                        <a:alpha val="40000"/>
                      </a:srgbClr>
                    </a:solidFill>
                  </a:tcPr>
                </a:tc>
              </a:tr>
              <a:tr h="0">
                <a:tc>
                  <a:txBody>
                    <a:bodyPr/>
                    <a:lstStyle/>
                    <a:p>
                      <a:pPr algn="l" indent="0" marL="0">
                        <a:buNone/>
                      </a:pPr>
                      <a:r>
                        <a:rPr lang="en-US" sz="844" b="1" dirty="0">
                          <a:solidFill>
                            <a:srgbClr val="E879F9"/>
                          </a:solidFill>
                          <a:latin typeface="Carlito" pitchFamily="34" charset="0"/>
                          <a:ea typeface="Carlito" pitchFamily="34" charset="-122"/>
                          <a:cs typeface="Carlito" pitchFamily="34" charset="-120"/>
                        </a:rPr>
                        <a:t>Diamante</a:t>
                      </a:r>
                      <a:endParaRPr lang="en-US" sz="844" dirty="0">
                        <a:latin typeface="Carlito" charset="0"/>
                        <a:ea typeface="Carlito" charset="0"/>
                        <a:cs typeface="Carlito" charset="0"/>
                      </a:endParaRPr>
                    </a:p>
                  </a:txBody>
                  <a:tcPr marL="78581" marR="57150" marT="11430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c>
                  <a:txBody>
                    <a:bodyPr/>
                    <a:lstStyle/>
                    <a:p>
                      <a:pPr algn="ctr" indent="0" marL="0">
                        <a:buNone/>
                      </a:pPr>
                      <a:r>
                        <a:rPr lang="en-US" sz="844" dirty="0">
                          <a:solidFill>
                            <a:srgbClr val="E879F9"/>
                          </a:solidFill>
                          <a:latin typeface="Courier New" pitchFamily="34" charset="0"/>
                          <a:ea typeface="Courier New" pitchFamily="34" charset="-122"/>
                          <a:cs typeface="Courier New" pitchFamily="34" charset="-120"/>
                        </a:rPr>
                        <a:t>$25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c>
                  <a:txBody>
                    <a:bodyPr/>
                    <a:lstStyle/>
                    <a:p>
                      <a:pPr algn="ctr" indent="0" marL="0">
                        <a:buNone/>
                      </a:pPr>
                      <a:r>
                        <a:rPr lang="en-US" sz="844" dirty="0">
                          <a:solidFill>
                            <a:srgbClr val="E879F9"/>
                          </a:solidFill>
                          <a:latin typeface="Courier New" pitchFamily="34" charset="0"/>
                          <a:ea typeface="Courier New" pitchFamily="34" charset="-122"/>
                          <a:cs typeface="Courier New" pitchFamily="34" charset="-120"/>
                        </a:rPr>
                        <a:t>$50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c>
                  <a:txBody>
                    <a:bodyPr/>
                    <a:lstStyle/>
                    <a:p>
                      <a:pPr algn="ctr" indent="0" marL="0">
                        <a:buNone/>
                      </a:pPr>
                      <a:r>
                        <a:rPr lang="en-US" sz="844" dirty="0">
                          <a:solidFill>
                            <a:srgbClr val="E879F9"/>
                          </a:solidFill>
                          <a:latin typeface="Courier New" pitchFamily="34" charset="0"/>
                          <a:ea typeface="Courier New" pitchFamily="34" charset="-122"/>
                          <a:cs typeface="Courier New" pitchFamily="34" charset="-120"/>
                        </a:rPr>
                        <a:t>$125</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c>
                  <a:txBody>
                    <a:bodyPr/>
                    <a:lstStyle/>
                    <a:p>
                      <a:pPr algn="ctr" indent="0" marL="0">
                        <a:buNone/>
                      </a:pPr>
                      <a:r>
                        <a:rPr lang="en-US" sz="844" dirty="0">
                          <a:solidFill>
                            <a:srgbClr val="E879F9"/>
                          </a:solidFill>
                          <a:latin typeface="Courier New" pitchFamily="34" charset="0"/>
                          <a:ea typeface="Courier New" pitchFamily="34" charset="-122"/>
                          <a:cs typeface="Courier New" pitchFamily="34" charset="-120"/>
                        </a:rPr>
                        <a:t>$250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c>
                  <a:txBody>
                    <a:bodyPr/>
                    <a:lstStyle/>
                    <a:p>
                      <a:pPr algn="ctr" indent="0" marL="0">
                        <a:buNone/>
                      </a:pPr>
                      <a:r>
                        <a:rPr lang="en-US" sz="844" dirty="0">
                          <a:solidFill>
                            <a:srgbClr val="E879F9"/>
                          </a:solidFill>
                          <a:latin typeface="Courier New" pitchFamily="34" charset="0"/>
                          <a:ea typeface="Courier New" pitchFamily="34" charset="-122"/>
                          <a:cs typeface="Courier New" pitchFamily="34" charset="-120"/>
                        </a:rPr>
                        <a:t>$500</a:t>
                      </a:r>
                      <a:endParaRPr lang="en-US" sz="844" dirty="0">
                        <a:latin typeface="Courier New" charset="0"/>
                        <a:ea typeface="Courier New" charset="0"/>
                        <a:cs typeface="Courier New" charset="0"/>
                      </a:endParaRPr>
                    </a:p>
                  </a:txBody>
                  <a:tcPr marL="78581" marR="57150" marT="57150" marB="78581" anchor="ctr">
                    <a:lnL w="6350" cap="flat" cmpd="sng" algn="ctr">
                      <a:solidFill>
                        <a:srgbClr val="22D3EE"/>
                      </a:solidFill>
                      <a:prstDash val="solid"/>
                      <a:round/>
                      <a:headEnd type="none" w="med" len="med"/>
                      <a:tailEnd type="none" w="med" len="med"/>
                    </a:lnL>
                    <a:lnR w="6350" cap="flat" cmpd="sng" algn="ctr">
                      <a:solidFill>
                        <a:srgbClr val="22D3EE"/>
                      </a:solidFill>
                      <a:prstDash val="solid"/>
                      <a:round/>
                      <a:headEnd type="none" w="med" len="med"/>
                      <a:tailEnd type="none" w="med" len="med"/>
                    </a:lnR>
                    <a:lnT w="6350" cap="flat" cmpd="sng" algn="ctr">
                      <a:solidFill>
                        <a:srgbClr val="22D3EE"/>
                      </a:solidFill>
                      <a:prstDash val="solid"/>
                      <a:round/>
                      <a:headEnd type="none" w="med" len="med"/>
                      <a:tailEnd type="none" w="med" len="med"/>
                    </a:lnT>
                    <a:lnB w="6350" cap="flat" cmpd="sng" algn="ctr">
                      <a:solidFill>
                        <a:srgbClr val="22D3EE"/>
                      </a:solidFill>
                      <a:prstDash val="solid"/>
                      <a:round/>
                      <a:headEnd type="none" w="med" len="med"/>
                      <a:tailEnd type="none" w="med" len="med"/>
                    </a:lnB>
                    <a:solidFill>
                      <a:srgbClr val="E879F9">
                        <a:alpha val="16000"/>
                      </a:srgbClr>
                    </a:solidFill>
                  </a:tcPr>
                </a:tc>
              </a:tr>
            </a:tbl>
          </a:graphicData>
        </a:graphic>
      </p:graphicFrame>
      <p:sp>
        <p:nvSpPr>
          <p:cNvPr id="32" name="Text 25"/>
          <p:cNvSpPr/>
          <p:nvPr/>
        </p:nvSpPr>
        <p:spPr>
          <a:xfrm>
            <a:off x="3536156" y="3704034"/>
            <a:ext cx="5029200" cy="117872"/>
          </a:xfrm>
          <a:prstGeom prst="rect">
            <a:avLst/>
          </a:prstGeom>
          <a:noFill/>
          <a:ln/>
        </p:spPr>
        <p:txBody>
          <a:bodyPr wrap="square" lIns="0" tIns="0" rIns="0" bIns="0" rtlCol="0" anchor="t"/>
          <a:lstStyle/>
          <a:p>
            <a:pPr algn="l" indent="0" marL="0">
              <a:lnSpc>
                <a:spcPts val="928"/>
              </a:lnSpc>
              <a:buNone/>
            </a:pPr>
            <a:r>
              <a:rPr lang="en-US" sz="800" spc="12" kern="0" dirty="0">
                <a:solidFill>
                  <a:srgbClr val="64748B"/>
                </a:solidFill>
                <a:latin typeface="Carlito" pitchFamily="34" charset="0"/>
                <a:ea typeface="Carlito" pitchFamily="34" charset="-122"/>
                <a:cs typeface="Carlito" pitchFamily="34" charset="-120"/>
              </a:rPr>
              <a:t>Nivel 1 = BONO DIRECTO ($10 / 50%). No aparece en tabla.</a:t>
            </a:r>
            <a:endParaRPr lang="en-US" sz="800" dirty="0"/>
          </a:p>
        </p:txBody>
      </p:sp>
      <p:pic>
        <p:nvPicPr>
          <p:cNvPr id="33" name="Image 4" descr="preencoded.png">    </p:cNvPr>
          <p:cNvPicPr>
            <a:picLocks noChangeAspect="1"/>
          </p:cNvPicPr>
          <p:nvPr/>
        </p:nvPicPr>
        <p:blipFill>
          <a:blip r:embed="rId5"/>
          <a:stretch>
            <a:fillRect/>
          </a:stretch>
        </p:blipFill>
        <p:spPr>
          <a:xfrm>
            <a:off x="457200" y="4139803"/>
            <a:ext cx="8229600" cy="575072"/>
          </a:xfrm>
          <a:prstGeom prst="rect">
            <a:avLst/>
          </a:prstGeom>
        </p:spPr>
      </p:pic>
      <p:sp>
        <p:nvSpPr>
          <p:cNvPr id="34" name="Text 26"/>
          <p:cNvSpPr/>
          <p:nvPr/>
        </p:nvSpPr>
        <p:spPr>
          <a:xfrm>
            <a:off x="460772" y="4143375"/>
            <a:ext cx="8222456" cy="567928"/>
          </a:xfrm>
          <a:prstGeom prst="roundRect">
            <a:avLst>
              <a:gd name="adj" fmla="val 23480"/>
            </a:avLst>
          </a:prstGeom>
          <a:noFill/>
          <a:ln w="7144">
            <a:solidFill>
              <a:srgbClr val="E879F9"/>
            </a:solidFill>
            <a:prstDash val="solid"/>
          </a:ln>
          <a:effectLst>
            <a:outerShdw sx="100000" sy="100000" kx="0" ky="0" algn="bl" rotWithShape="0" blurRad="266700" dist="50800" dir="16200000">
              <a:srgbClr val="E879F9">
                <a:alpha val="20000"/>
              </a:srgbClr>
            </a:outerShdw>
          </a:effectLst>
        </p:spPr>
        <p:txBody>
          <a:bodyPr wrap="square" rtlCol="0" anchor="ctr"/>
          <a:lstStyle/>
          <a:p>
            <a:pPr indent="0" marL="0">
              <a:buNone/>
            </a:pPr>
            <a:endParaRPr lang="en-US" dirty="0"/>
          </a:p>
        </p:txBody>
      </p:sp>
      <p:sp>
        <p:nvSpPr>
          <p:cNvPr id="35" name="Text 27"/>
          <p:cNvSpPr/>
          <p:nvPr/>
        </p:nvSpPr>
        <p:spPr>
          <a:xfrm>
            <a:off x="621506" y="4320183"/>
            <a:ext cx="214313" cy="214313"/>
          </a:xfrm>
          <a:prstGeom prst="rect">
            <a:avLst/>
          </a:prstGeom>
          <a:noFill/>
          <a:ln/>
        </p:spPr>
        <p:txBody>
          <a:bodyPr wrap="none" lIns="0" tIns="0" rIns="0" bIns="0" rtlCol="0" anchor="ctr"/>
          <a:lstStyle/>
          <a:p>
            <a:pPr algn="ctr" indent="0" marL="0">
              <a:buNone/>
            </a:pPr>
            <a:r>
              <a:rPr lang="en-US" sz="2109" dirty="0">
                <a:solidFill>
                  <a:srgbClr val="22D3EE"/>
                </a:solidFill>
                <a:latin typeface="Segoe UI Symbol" pitchFamily="34" charset="0"/>
                <a:ea typeface="Segoe UI Symbol" pitchFamily="34" charset="-122"/>
                <a:cs typeface="Segoe UI Symbol" pitchFamily="34" charset="-120"/>
              </a:rPr>
              <a:t>➤</a:t>
            </a:r>
            <a:endParaRPr lang="en-US" sz="2109" dirty="0"/>
          </a:p>
        </p:txBody>
      </p:sp>
      <p:sp>
        <p:nvSpPr>
          <p:cNvPr id="36" name="Text 28"/>
          <p:cNvSpPr/>
          <p:nvPr/>
        </p:nvSpPr>
        <p:spPr>
          <a:xfrm>
            <a:off x="935831" y="4246959"/>
            <a:ext cx="2244432" cy="215456"/>
          </a:xfrm>
          <a:prstGeom prst="rect">
            <a:avLst/>
          </a:prstGeom>
          <a:noFill/>
          <a:ln/>
        </p:spPr>
        <p:txBody>
          <a:bodyPr wrap="none" lIns="0" tIns="0" rIns="0" bIns="0" rtlCol="0" anchor="t">
            <a:normAutofit/>
          </a:bodyPr>
          <a:lstStyle/>
          <a:p>
            <a:pPr algn="l" indent="0" marL="0">
              <a:lnSpc>
                <a:spcPts val="1688"/>
              </a:lnSpc>
              <a:buNone/>
            </a:pPr>
            <a:r>
              <a:rPr lang="en-US" sz="1688" b="1" spc="-51" kern="0" dirty="0">
                <a:solidFill>
                  <a:srgbClr val="22D3EE"/>
                </a:solidFill>
                <a:latin typeface="Liberation Sans Narrow" pitchFamily="34" charset="0"/>
                <a:ea typeface="Liberation Sans Narrow" pitchFamily="34" charset="-122"/>
                <a:cs typeface="Liberation Sans Narrow" pitchFamily="34" charset="-120"/>
              </a:rPr>
              <a:t>$42,500</a:t>
            </a:r>
            <a:endParaRPr lang="en-US" sz="1688" dirty="0"/>
          </a:p>
        </p:txBody>
      </p:sp>
      <p:sp>
        <p:nvSpPr>
          <p:cNvPr id="37" name="Text 29"/>
          <p:cNvSpPr/>
          <p:nvPr/>
        </p:nvSpPr>
        <p:spPr>
          <a:xfrm>
            <a:off x="935831" y="4489847"/>
            <a:ext cx="1819188" cy="117872"/>
          </a:xfrm>
          <a:prstGeom prst="rect">
            <a:avLst/>
          </a:prstGeom>
          <a:noFill/>
          <a:ln/>
        </p:spPr>
        <p:txBody>
          <a:bodyPr wrap="square" lIns="0" tIns="0" rIns="0" bIns="0" rtlCol="0" anchor="t"/>
          <a:lstStyle/>
          <a:p>
            <a:pPr algn="l" indent="0" marL="0">
              <a:lnSpc>
                <a:spcPts val="928"/>
              </a:lnSpc>
              <a:buNone/>
            </a:pPr>
            <a:r>
              <a:rPr lang="en-US" sz="619" spc="74" kern="0" dirty="0">
                <a:solidFill>
                  <a:srgbClr val="94A3B8"/>
                </a:solidFill>
                <a:latin typeface="Liberation Sans Narrow" pitchFamily="34" charset="0"/>
                <a:ea typeface="Liberation Sans Narrow" pitchFamily="34" charset="-122"/>
                <a:cs typeface="Liberation Sans Narrow" pitchFamily="34" charset="-120"/>
              </a:rPr>
              <a:t>DIAMANTE 0★ · MATRIZ COMPLETA</a:t>
            </a:r>
            <a:endParaRPr lang="en-US" sz="619" dirty="0"/>
          </a:p>
        </p:txBody>
      </p:sp>
      <p:sp>
        <p:nvSpPr>
          <p:cNvPr id="38" name="Text 30"/>
          <p:cNvSpPr/>
          <p:nvPr/>
        </p:nvSpPr>
        <p:spPr>
          <a:xfrm>
            <a:off x="4800154" y="4320183"/>
            <a:ext cx="214313" cy="214313"/>
          </a:xfrm>
          <a:prstGeom prst="rect">
            <a:avLst/>
          </a:prstGeom>
          <a:noFill/>
          <a:ln/>
        </p:spPr>
        <p:txBody>
          <a:bodyPr wrap="none" lIns="0" tIns="0" rIns="0" bIns="0" rtlCol="0" anchor="ctr"/>
          <a:lstStyle/>
          <a:p>
            <a:pPr algn="ctr" indent="0" marL="0">
              <a:buNone/>
            </a:pPr>
            <a:r>
              <a:rPr lang="en-US" sz="2109" dirty="0">
                <a:solidFill>
                  <a:srgbClr val="CBD5E1"/>
                </a:solidFill>
                <a:latin typeface="Segoe UI Symbol" pitchFamily="34" charset="0"/>
                <a:ea typeface="Segoe UI Symbol" pitchFamily="34" charset="-122"/>
                <a:cs typeface="Segoe UI Symbol" pitchFamily="34" charset="-120"/>
              </a:rPr>
              <a:t>→</a:t>
            </a:r>
            <a:endParaRPr lang="en-US" sz="2109" dirty="0"/>
          </a:p>
        </p:txBody>
      </p:sp>
      <p:sp>
        <p:nvSpPr>
          <p:cNvPr id="39" name="Text 31"/>
          <p:cNvSpPr/>
          <p:nvPr/>
        </p:nvSpPr>
        <p:spPr>
          <a:xfrm>
            <a:off x="7228470" y="4246959"/>
            <a:ext cx="1294023" cy="215456"/>
          </a:xfrm>
          <a:prstGeom prst="rect">
            <a:avLst/>
          </a:prstGeom>
          <a:noFill/>
          <a:ln/>
        </p:spPr>
        <p:txBody>
          <a:bodyPr wrap="none" lIns="0" tIns="0" rIns="0" bIns="0" rtlCol="0" anchor="t">
            <a:normAutofit/>
          </a:bodyPr>
          <a:lstStyle/>
          <a:p>
            <a:pPr algn="l" indent="0" marL="0">
              <a:lnSpc>
                <a:spcPts val="1688"/>
              </a:lnSpc>
              <a:buNone/>
            </a:pPr>
            <a:r>
              <a:rPr lang="en-US" sz="1688" b="1" spc="-51" kern="0" dirty="0">
                <a:solidFill>
                  <a:srgbClr val="E879F9"/>
                </a:solidFill>
                <a:latin typeface="Liberation Sans Narrow" pitchFamily="34" charset="0"/>
                <a:ea typeface="Liberation Sans Narrow" pitchFamily="34" charset="-122"/>
                <a:cs typeface="Liberation Sans Narrow" pitchFamily="34" charset="-120"/>
              </a:rPr>
              <a:t>$106,250</a:t>
            </a:r>
            <a:endParaRPr lang="en-US" sz="1688" dirty="0"/>
          </a:p>
        </p:txBody>
      </p:sp>
      <p:sp>
        <p:nvSpPr>
          <p:cNvPr id="40" name="Text 32"/>
          <p:cNvSpPr/>
          <p:nvPr/>
        </p:nvSpPr>
        <p:spPr>
          <a:xfrm>
            <a:off x="7228470" y="4489847"/>
            <a:ext cx="1294023" cy="117872"/>
          </a:xfrm>
          <a:prstGeom prst="rect">
            <a:avLst/>
          </a:prstGeom>
          <a:noFill/>
          <a:ln/>
        </p:spPr>
        <p:txBody>
          <a:bodyPr wrap="none" lIns="0" tIns="0" rIns="0" bIns="0" rtlCol="0" anchor="t"/>
          <a:lstStyle/>
          <a:p>
            <a:pPr algn="l" indent="0" marL="0">
              <a:lnSpc>
                <a:spcPts val="928"/>
              </a:lnSpc>
              <a:buNone/>
            </a:pPr>
            <a:r>
              <a:rPr lang="en-US" sz="619" spc="74" kern="0" dirty="0">
                <a:solidFill>
                  <a:srgbClr val="94A3B8"/>
                </a:solidFill>
                <a:latin typeface="Liberation Sans Narrow" pitchFamily="34" charset="0"/>
                <a:ea typeface="Liberation Sans Narrow" pitchFamily="34" charset="-122"/>
                <a:cs typeface="Liberation Sans Narrow" pitchFamily="34" charset="-120"/>
              </a:rPr>
              <a:t>DIAMANTE 3★ · POTENCIAL</a:t>
            </a:r>
            <a:endParaRPr lang="en-US" sz="619" dirty="0"/>
          </a:p>
        </p:txBody>
      </p:sp>
      <p:pic>
        <p:nvPicPr>
          <p:cNvPr id="41" name="Image 5" descr="https://chat.z.ai/api/v1/sandbox/version/file?path=download%2Fslides%2Flogo-white.png&amp;chatId=d56a80c7-af03-4919-9bc3-060e704a4cd0">    </p:cNvPr>
          <p:cNvPicPr>
            <a:picLocks noChangeAspect="1"/>
          </p:cNvPicPr>
          <p:nvPr/>
        </p:nvPicPr>
        <p:blipFill>
          <a:blip r:embed="rId6"/>
          <a:stretch>
            <a:fillRect/>
          </a:stretch>
        </p:blipFill>
        <p:spPr>
          <a:xfrm>
            <a:off x="457200" y="257175"/>
            <a:ext cx="228600" cy="228600"/>
          </a:xfrm>
          <a:prstGeom prst="rect">
            <a:avLst/>
          </a:prstGeom>
        </p:spPr>
      </p:pic>
      <p:sp>
        <p:nvSpPr>
          <p:cNvPr id="42" name="Text 33"/>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43" name="Text 34"/>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02 · MATRIZ NUNCA SE BLOQUEA</a:t>
            </a:r>
            <a:endParaRPr lang="en-US" sz="800" dirty="0"/>
          </a:p>
        </p:txBody>
      </p:sp>
      <p:sp>
        <p:nvSpPr>
          <p:cNvPr id="44" name="Text 35"/>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11 / 16</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14375" y="-714375"/>
            <a:ext cx="2428875" cy="2428875"/>
          </a:xfrm>
          <a:prstGeom prst="rect">
            <a:avLst/>
          </a:prstGeom>
        </p:spPr>
      </p:pic>
      <p:sp>
        <p:nvSpPr>
          <p:cNvPr id="5" name="Text 0"/>
          <p:cNvSpPr/>
          <p:nvPr/>
        </p:nvSpPr>
        <p:spPr>
          <a:xfrm>
            <a:off x="-714375" y="-714375"/>
            <a:ext cx="2428875" cy="2428875"/>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429500" y="3429000"/>
            <a:ext cx="2428875" cy="2428875"/>
          </a:xfrm>
          <a:prstGeom prst="rect">
            <a:avLst/>
          </a:prstGeom>
        </p:spPr>
      </p:pic>
      <p:sp>
        <p:nvSpPr>
          <p:cNvPr id="7" name="Text 1"/>
          <p:cNvSpPr/>
          <p:nvPr/>
        </p:nvSpPr>
        <p:spPr>
          <a:xfrm>
            <a:off x="7429500" y="3429000"/>
            <a:ext cx="2428875" cy="2428875"/>
          </a:xfrm>
          <a:prstGeom prst="ellipse">
            <a:avLst/>
          </a:prstGeom>
          <a:solidFill>
            <a:srgbClr val="FFFFFF">
              <a:alpha val="0"/>
            </a:srgbClr>
          </a:solidFill>
          <a:ln/>
        </p:spPr>
        <p:txBody>
          <a:bodyPr wrap="square" rtlCol="0" anchor="ctr"/>
          <a:lstStyle/>
          <a:p>
            <a:pPr indent="0" marL="0">
              <a:buNone/>
            </a:pPr>
            <a:endParaRPr lang="en-US" dirty="0"/>
          </a:p>
        </p:txBody>
      </p:sp>
      <p:sp>
        <p:nvSpPr>
          <p:cNvPr id="8" name="Text 2"/>
          <p:cNvSpPr/>
          <p:nvPr/>
        </p:nvSpPr>
        <p:spPr>
          <a:xfrm>
            <a:off x="460772" y="689372"/>
            <a:ext cx="2682478" cy="260747"/>
          </a:xfrm>
          <a:prstGeom prst="roundRect">
            <a:avLst>
              <a:gd name="adj" fmla="val 36530"/>
            </a:avLst>
          </a:prstGeom>
          <a:solidFill>
            <a:srgbClr val="FBBF24">
              <a:alpha val="12000"/>
            </a:srgbClr>
          </a:solidFill>
          <a:ln w="7144">
            <a:solidFill>
              <a:srgbClr val="FBBF24"/>
            </a:solidFill>
            <a:prstDash val="solid"/>
          </a:ln>
        </p:spPr>
        <p:txBody>
          <a:bodyPr wrap="square" rtlCol="0" anchor="ctr"/>
          <a:lstStyle/>
          <a:p>
            <a:pPr indent="0" marL="0">
              <a:buNone/>
            </a:pPr>
            <a:endParaRPr lang="en-US" dirty="0"/>
          </a:p>
        </p:txBody>
      </p:sp>
      <p:sp>
        <p:nvSpPr>
          <p:cNvPr id="9" name="Text 3"/>
          <p:cNvSpPr/>
          <p:nvPr/>
        </p:nvSpPr>
        <p:spPr>
          <a:xfrm>
            <a:off x="750094" y="764381"/>
            <a:ext cx="2275284"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FBBF24"/>
                </a:solidFill>
                <a:latin typeface="Liberation Sans Narrow" pitchFamily="34" charset="0"/>
                <a:ea typeface="Liberation Sans Narrow" pitchFamily="34" charset="-122"/>
                <a:cs typeface="Liberation Sans Narrow" pitchFamily="34" charset="-120"/>
              </a:rPr>
              <a:t>FORMA 06 · ESCALACIÓN DIAMANTE</a:t>
            </a:r>
            <a:endParaRPr lang="en-US" sz="800" dirty="0"/>
          </a:p>
        </p:txBody>
      </p:sp>
      <p:sp>
        <p:nvSpPr>
          <p:cNvPr id="10" name="Text 4"/>
          <p:cNvSpPr/>
          <p:nvPr/>
        </p:nvSpPr>
        <p:spPr>
          <a:xfrm>
            <a:off x="578644" y="769739"/>
            <a:ext cx="100013" cy="100013"/>
          </a:xfrm>
          <a:prstGeom prst="rect">
            <a:avLst/>
          </a:prstGeom>
          <a:noFill/>
          <a:ln/>
        </p:spPr>
        <p:txBody>
          <a:bodyPr wrap="none" lIns="0" tIns="0" rIns="0" bIns="0" rtlCol="0" anchor="ctr"/>
          <a:lstStyle/>
          <a:p>
            <a:pPr algn="ctr" indent="0" marL="0">
              <a:buNone/>
            </a:pPr>
            <a:r>
              <a:rPr lang="en-US" sz="984" dirty="0">
                <a:solidFill>
                  <a:srgbClr val="FBBF24"/>
                </a:solidFill>
                <a:latin typeface="Segoe UI Symbol" pitchFamily="34" charset="0"/>
                <a:ea typeface="Segoe UI Symbol" pitchFamily="34" charset="-122"/>
                <a:cs typeface="Segoe UI Symbol" pitchFamily="34" charset="-120"/>
              </a:rPr>
              <a:t>♛</a:t>
            </a:r>
            <a:endParaRPr lang="en-US" sz="984" dirty="0"/>
          </a:p>
        </p:txBody>
      </p:sp>
      <p:sp>
        <p:nvSpPr>
          <p:cNvPr id="11" name="Text 5"/>
          <p:cNvSpPr/>
          <p:nvPr/>
        </p:nvSpPr>
        <p:spPr>
          <a:xfrm>
            <a:off x="457200" y="1053703"/>
            <a:ext cx="8636000" cy="884066"/>
          </a:xfrm>
          <a:prstGeom prst="rect">
            <a:avLst/>
          </a:prstGeom>
          <a:noFill/>
          <a:ln/>
        </p:spPr>
        <p:txBody>
          <a:bodyPr wrap="square" lIns="0" tIns="0" rIns="0" bIns="0" rtlCol="0" anchor="t">
            <a:normAutofit/>
          </a:bodyPr>
          <a:lstStyle/>
          <a:p>
            <a:pPr algn="l" indent="0" marL="0">
              <a:lnSpc>
                <a:spcPts val="3307"/>
              </a:lnSpc>
              <a:buNone/>
            </a:pPr>
            <a:r>
              <a:rPr lang="en-US" sz="3150" b="1" spc="-94" kern="0" dirty="0">
                <a:solidFill>
                  <a:srgbClr val="FFFFFF"/>
                </a:solidFill>
                <a:latin typeface="Carlito" pitchFamily="34" charset="0"/>
                <a:ea typeface="Carlito" pitchFamily="34" charset="-122"/>
                <a:cs typeface="Carlito" pitchFamily="34" charset="-120"/>
              </a:rPr>
              <a:t>Más estrellas, más ancho, </a:t>
            </a:r>
            <a:pPr algn="l" indent="0" marL="0">
              <a:lnSpc>
                <a:spcPts val="3307"/>
              </a:lnSpc>
              <a:buNone/>
            </a:pPr>
            <a:r>
              <a:rPr lang="en-US" sz="3150" b="1" spc="-94" kern="0" dirty="0">
                <a:solidFill>
                  <a:srgbClr val="FBBF24"/>
                </a:solidFill>
                <a:latin typeface="Carlito" pitchFamily="34" charset="0"/>
                <a:ea typeface="Carlito" pitchFamily="34" charset="-122"/>
                <a:cs typeface="Carlito" pitchFamily="34" charset="-120"/>
              </a:rPr>
              <a:t>más ganancia.</a:t>
            </a:r>
            <a:endParaRPr lang="en-US" sz="3150" dirty="0"/>
          </a:p>
        </p:txBody>
      </p:sp>
      <p:sp>
        <p:nvSpPr>
          <p:cNvPr id="12" name="Text 6"/>
          <p:cNvSpPr/>
          <p:nvPr/>
        </p:nvSpPr>
        <p:spPr>
          <a:xfrm>
            <a:off x="457200" y="1965201"/>
            <a:ext cx="8636000" cy="208312"/>
          </a:xfrm>
          <a:prstGeom prst="rect">
            <a:avLst/>
          </a:prstGeom>
          <a:noFill/>
          <a:ln/>
        </p:spPr>
        <p:txBody>
          <a:bodyPr wrap="square" lIns="0" tIns="0" rIns="0" bIns="0" rtlCol="0" anchor="t"/>
          <a:lstStyle/>
          <a:p>
            <a:pPr algn="l" indent="0" marL="0">
              <a:lnSpc>
                <a:spcPts val="1519"/>
              </a:lnSpc>
              <a:buNone/>
            </a:pPr>
            <a:r>
              <a:rPr lang="en-US" sz="1013" spc="20" kern="0" dirty="0">
                <a:solidFill>
                  <a:srgbClr val="FBBF24"/>
                </a:solidFill>
                <a:latin typeface="Liberation Sans Narrow" pitchFamily="34" charset="0"/>
                <a:ea typeface="Liberation Sans Narrow" pitchFamily="34" charset="-122"/>
                <a:cs typeface="Liberation Sans Narrow" pitchFamily="34" charset="-120"/>
              </a:rPr>
              <a:t>Sin límite · +$21,250 por estrella.</a:t>
            </a:r>
            <a:endParaRPr lang="en-US" sz="1013" dirty="0"/>
          </a:p>
        </p:txBody>
      </p:sp>
      <p:pic>
        <p:nvPicPr>
          <p:cNvPr id="13" name="Image 4" descr="preencoded.png">    </p:cNvPr>
          <p:cNvPicPr>
            <a:picLocks noChangeAspect="1"/>
          </p:cNvPicPr>
          <p:nvPr/>
        </p:nvPicPr>
        <p:blipFill>
          <a:blip r:embed="rId5"/>
          <a:stretch>
            <a:fillRect/>
          </a:stretch>
        </p:blipFill>
        <p:spPr>
          <a:xfrm>
            <a:off x="442913" y="1771650"/>
            <a:ext cx="1571625" cy="2428875"/>
          </a:xfrm>
          <a:prstGeom prst="rect">
            <a:avLst/>
          </a:prstGeom>
        </p:spPr>
      </p:pic>
      <p:sp>
        <p:nvSpPr>
          <p:cNvPr id="14" name="Text 7"/>
          <p:cNvSpPr/>
          <p:nvPr/>
        </p:nvSpPr>
        <p:spPr>
          <a:xfrm>
            <a:off x="446484" y="1775222"/>
            <a:ext cx="1564481" cy="2421731"/>
          </a:xfrm>
          <a:prstGeom prst="roundRect">
            <a:avLst>
              <a:gd name="adj" fmla="val 10959"/>
            </a:avLst>
          </a:prstGeom>
          <a:noFill/>
          <a:ln w="7144">
            <a:solidFill>
              <a:srgbClr val="22D3EE"/>
            </a:solidFill>
            <a:prstDash val="solid"/>
          </a:ln>
        </p:spPr>
        <p:txBody>
          <a:bodyPr wrap="square" rtlCol="0" anchor="ctr"/>
          <a:lstStyle/>
          <a:p>
            <a:pPr indent="0" marL="0">
              <a:buNone/>
            </a:pPr>
            <a:endParaRPr lang="en-US" dirty="0"/>
          </a:p>
        </p:txBody>
      </p:sp>
      <p:sp>
        <p:nvSpPr>
          <p:cNvPr id="15" name="Text 8"/>
          <p:cNvSpPr/>
          <p:nvPr/>
        </p:nvSpPr>
        <p:spPr>
          <a:xfrm>
            <a:off x="771949" y="1907381"/>
            <a:ext cx="913552" cy="555498"/>
          </a:xfrm>
          <a:prstGeom prst="rect">
            <a:avLst/>
          </a:prstGeom>
          <a:noFill/>
          <a:ln/>
        </p:spPr>
        <p:txBody>
          <a:bodyPr wrap="none" lIns="0" tIns="0" rIns="0" bIns="0" rtlCol="0" anchor="t"/>
          <a:lstStyle/>
          <a:p>
            <a:pPr algn="ctr" indent="0" marL="0">
              <a:lnSpc>
                <a:spcPts val="4050"/>
              </a:lnSpc>
              <a:buNone/>
            </a:pPr>
            <a:r>
              <a:rPr lang="en-US" sz="4050" b="1" spc="-162" kern="0" dirty="0">
                <a:solidFill>
                  <a:srgbClr val="FBBF24"/>
                </a:solidFill>
                <a:latin typeface="Segoe UI Symbol" pitchFamily="34" charset="0"/>
                <a:ea typeface="Segoe UI Symbol" pitchFamily="34" charset="-122"/>
                <a:cs typeface="Segoe UI Symbol" pitchFamily="34" charset="-120"/>
              </a:rPr>
              <a:t>0★</a:t>
            </a:r>
            <a:endParaRPr lang="en-US" sz="4050" dirty="0"/>
          </a:p>
        </p:txBody>
      </p:sp>
      <p:sp>
        <p:nvSpPr>
          <p:cNvPr id="16" name="Text 9"/>
          <p:cNvSpPr/>
          <p:nvPr/>
        </p:nvSpPr>
        <p:spPr>
          <a:xfrm>
            <a:off x="645056" y="2493169"/>
            <a:ext cx="1167226" cy="231458"/>
          </a:xfrm>
          <a:prstGeom prst="rect">
            <a:avLst/>
          </a:prstGeom>
          <a:noFill/>
          <a:ln/>
        </p:spPr>
        <p:txBody>
          <a:bodyPr wrap="none" lIns="0" tIns="0" rIns="0" bIns="0" rtlCol="0" anchor="t"/>
          <a:lstStyle/>
          <a:p>
            <a:pPr algn="ctr" indent="0" marL="0">
              <a:lnSpc>
                <a:spcPts val="1688"/>
              </a:lnSpc>
              <a:buNone/>
            </a:pPr>
            <a:r>
              <a:rPr lang="en-US" sz="1688" b="1" spc="-51" kern="0" dirty="0">
                <a:solidFill>
                  <a:srgbClr val="22D3EE"/>
                </a:solidFill>
                <a:latin typeface="Liberation Sans Narrow" pitchFamily="34" charset="0"/>
                <a:ea typeface="Liberation Sans Narrow" pitchFamily="34" charset="-122"/>
                <a:cs typeface="Liberation Sans Narrow" pitchFamily="34" charset="-120"/>
              </a:rPr>
              <a:t>$42,500</a:t>
            </a:r>
            <a:endParaRPr lang="en-US" sz="1688" dirty="0"/>
          </a:p>
        </p:txBody>
      </p:sp>
      <p:sp>
        <p:nvSpPr>
          <p:cNvPr id="17" name="Text 10"/>
          <p:cNvSpPr/>
          <p:nvPr/>
        </p:nvSpPr>
        <p:spPr>
          <a:xfrm>
            <a:off x="1114425" y="2807494"/>
            <a:ext cx="228600" cy="14288"/>
          </a:xfrm>
          <a:prstGeom prst="roundRect">
            <a:avLst>
              <a:gd name="adj" fmla="val 66664"/>
            </a:avLst>
          </a:prstGeom>
          <a:solidFill>
            <a:srgbClr val="FFFFFF">
              <a:alpha val="12000"/>
            </a:srgbClr>
          </a:solidFill>
          <a:ln/>
        </p:spPr>
        <p:txBody>
          <a:bodyPr wrap="square" rtlCol="0" anchor="ctr"/>
          <a:lstStyle/>
          <a:p>
            <a:pPr indent="0" marL="0">
              <a:buNone/>
            </a:pPr>
            <a:endParaRPr lang="en-US" dirty="0"/>
          </a:p>
        </p:txBody>
      </p:sp>
      <p:sp>
        <p:nvSpPr>
          <p:cNvPr id="18" name="Text 11"/>
          <p:cNvSpPr/>
          <p:nvPr/>
        </p:nvSpPr>
        <p:spPr>
          <a:xfrm>
            <a:off x="566884" y="2921794"/>
            <a:ext cx="1323682" cy="164592"/>
          </a:xfrm>
          <a:prstGeom prst="rect">
            <a:avLst/>
          </a:prstGeom>
          <a:noFill/>
          <a:ln/>
        </p:spPr>
        <p:txBody>
          <a:bodyPr wrap="none" lIns="0" tIns="0" rIns="0" bIns="0" rtlCol="0" anchor="t"/>
          <a:lstStyle/>
          <a:p>
            <a:pPr algn="ctr" indent="0" marL="0">
              <a:lnSpc>
                <a:spcPts val="928"/>
              </a:lnSpc>
              <a:buNone/>
            </a:pPr>
            <a:r>
              <a:rPr lang="en-US" sz="800" b="1" spc="99" kern="0" dirty="0">
                <a:solidFill>
                  <a:srgbClr val="94A3B8"/>
                </a:solidFill>
                <a:latin typeface="Carlito" pitchFamily="34" charset="0"/>
                <a:ea typeface="Carlito" pitchFamily="34" charset="-122"/>
                <a:cs typeface="Carlito" pitchFamily="34" charset="-120"/>
              </a:rPr>
              <a:t>MATRIZ COMPLETA</a:t>
            </a:r>
            <a:endParaRPr lang="en-US" sz="800" dirty="0"/>
          </a:p>
        </p:txBody>
      </p:sp>
      <p:sp>
        <p:nvSpPr>
          <p:cNvPr id="19" name="Text 12"/>
          <p:cNvSpPr/>
          <p:nvPr/>
        </p:nvSpPr>
        <p:spPr>
          <a:xfrm>
            <a:off x="876402" y="3807619"/>
            <a:ext cx="704535" cy="111871"/>
          </a:xfrm>
          <a:prstGeom prst="rect">
            <a:avLst/>
          </a:prstGeom>
          <a:noFill/>
          <a:ln/>
        </p:spPr>
        <p:txBody>
          <a:bodyPr wrap="none" lIns="0" tIns="0" rIns="0" bIns="0" rtlCol="0" anchor="t">
            <a:normAutofit/>
          </a:bodyPr>
          <a:lstStyle/>
          <a:p>
            <a:pPr algn="ctr" indent="0" marL="0">
              <a:lnSpc>
                <a:spcPts val="928"/>
              </a:lnSpc>
              <a:buNone/>
            </a:pPr>
            <a:r>
              <a:rPr lang="en-US" sz="800" spc="25" kern="0" dirty="0">
                <a:solidFill>
                  <a:srgbClr val="CBD5E1"/>
                </a:solidFill>
                <a:latin typeface="Liberation Sans Narrow" pitchFamily="34" charset="0"/>
                <a:ea typeface="Liberation Sans Narrow" pitchFamily="34" charset="-122"/>
                <a:cs typeface="Liberation Sans Narrow" pitchFamily="34" charset="-120"/>
              </a:rPr>
              <a:t>2 frontales</a:t>
            </a:r>
            <a:endParaRPr lang="en-US" sz="800" dirty="0"/>
          </a:p>
        </p:txBody>
      </p:sp>
      <p:sp>
        <p:nvSpPr>
          <p:cNvPr id="20" name="Text 13"/>
          <p:cNvSpPr/>
          <p:nvPr/>
        </p:nvSpPr>
        <p:spPr>
          <a:xfrm>
            <a:off x="864824" y="3946922"/>
            <a:ext cx="727691" cy="117872"/>
          </a:xfrm>
          <a:prstGeom prst="rect">
            <a:avLst/>
          </a:prstGeom>
          <a:noFill/>
          <a:ln/>
        </p:spPr>
        <p:txBody>
          <a:bodyPr wrap="none" lIns="0" tIns="0" rIns="0" bIns="0" rtlCol="0" anchor="t"/>
          <a:lstStyle/>
          <a:p>
            <a:pPr algn="ctr" indent="0" marL="0">
              <a:lnSpc>
                <a:spcPts val="928"/>
              </a:lnSpc>
              <a:buNone/>
            </a:pPr>
            <a:r>
              <a:rPr lang="en-US" sz="800" spc="25" kern="0" dirty="0">
                <a:solidFill>
                  <a:srgbClr val="64748B"/>
                </a:solidFill>
                <a:latin typeface="Liberation Sans Narrow" pitchFamily="34" charset="0"/>
                <a:ea typeface="Liberation Sans Narrow" pitchFamily="34" charset="-122"/>
                <a:cs typeface="Liberation Sans Narrow" pitchFamily="34" charset="-120"/>
              </a:rPr>
              <a:t>0 tickets</a:t>
            </a:r>
            <a:endParaRPr lang="en-US" sz="800" dirty="0"/>
          </a:p>
        </p:txBody>
      </p:sp>
      <p:pic>
        <p:nvPicPr>
          <p:cNvPr id="21" name="Image 5" descr="preencoded.png">    </p:cNvPr>
          <p:cNvPicPr>
            <a:picLocks noChangeAspect="1"/>
          </p:cNvPicPr>
          <p:nvPr/>
        </p:nvPicPr>
        <p:blipFill>
          <a:blip r:embed="rId6"/>
          <a:stretch>
            <a:fillRect/>
          </a:stretch>
        </p:blipFill>
        <p:spPr>
          <a:xfrm>
            <a:off x="2114550" y="1771650"/>
            <a:ext cx="1571625" cy="2428875"/>
          </a:xfrm>
          <a:prstGeom prst="rect">
            <a:avLst/>
          </a:prstGeom>
        </p:spPr>
      </p:pic>
      <p:sp>
        <p:nvSpPr>
          <p:cNvPr id="22" name="Text 14"/>
          <p:cNvSpPr/>
          <p:nvPr/>
        </p:nvSpPr>
        <p:spPr>
          <a:xfrm>
            <a:off x="2118122" y="1775222"/>
            <a:ext cx="1564481" cy="2421731"/>
          </a:xfrm>
          <a:prstGeom prst="roundRect">
            <a:avLst>
              <a:gd name="adj" fmla="val 10959"/>
            </a:avLst>
          </a:prstGeom>
          <a:noFill/>
          <a:ln w="7144">
            <a:solidFill>
              <a:srgbClr val="FBBF24"/>
            </a:solidFill>
            <a:prstDash val="solid"/>
          </a:ln>
        </p:spPr>
        <p:txBody>
          <a:bodyPr wrap="square" rtlCol="0" anchor="ctr"/>
          <a:lstStyle/>
          <a:p>
            <a:pPr indent="0" marL="0">
              <a:buNone/>
            </a:pPr>
            <a:endParaRPr lang="en-US" dirty="0"/>
          </a:p>
        </p:txBody>
      </p:sp>
      <p:sp>
        <p:nvSpPr>
          <p:cNvPr id="23" name="Text 15"/>
          <p:cNvSpPr/>
          <p:nvPr/>
        </p:nvSpPr>
        <p:spPr>
          <a:xfrm>
            <a:off x="2443587" y="1907381"/>
            <a:ext cx="913552" cy="555498"/>
          </a:xfrm>
          <a:prstGeom prst="rect">
            <a:avLst/>
          </a:prstGeom>
          <a:noFill/>
          <a:ln/>
        </p:spPr>
        <p:txBody>
          <a:bodyPr wrap="none" lIns="0" tIns="0" rIns="0" bIns="0" rtlCol="0" anchor="t"/>
          <a:lstStyle/>
          <a:p>
            <a:pPr algn="ctr" indent="0" marL="0">
              <a:lnSpc>
                <a:spcPts val="4050"/>
              </a:lnSpc>
              <a:buNone/>
            </a:pPr>
            <a:r>
              <a:rPr lang="en-US" sz="4050" b="1" spc="-162" kern="0" dirty="0">
                <a:solidFill>
                  <a:srgbClr val="FBBF24"/>
                </a:solidFill>
                <a:latin typeface="Segoe UI Symbol" pitchFamily="34" charset="0"/>
                <a:ea typeface="Segoe UI Symbol" pitchFamily="34" charset="-122"/>
                <a:cs typeface="Segoe UI Symbol" pitchFamily="34" charset="-120"/>
              </a:rPr>
              <a:t>1★</a:t>
            </a:r>
            <a:endParaRPr lang="en-US" sz="4050" dirty="0"/>
          </a:p>
        </p:txBody>
      </p:sp>
      <p:sp>
        <p:nvSpPr>
          <p:cNvPr id="24" name="Text 16"/>
          <p:cNvSpPr/>
          <p:nvPr/>
        </p:nvSpPr>
        <p:spPr>
          <a:xfrm>
            <a:off x="2233353" y="2493169"/>
            <a:ext cx="1333908" cy="231458"/>
          </a:xfrm>
          <a:prstGeom prst="rect">
            <a:avLst/>
          </a:prstGeom>
          <a:noFill/>
          <a:ln/>
        </p:spPr>
        <p:txBody>
          <a:bodyPr wrap="none" lIns="0" tIns="0" rIns="0" bIns="0" rtlCol="0" anchor="t"/>
          <a:lstStyle/>
          <a:p>
            <a:pPr algn="ctr" indent="0" marL="0">
              <a:lnSpc>
                <a:spcPts val="1688"/>
              </a:lnSpc>
              <a:buNone/>
            </a:pPr>
            <a:r>
              <a:rPr lang="en-US" sz="1688" b="1" spc="-51" kern="0" dirty="0">
                <a:solidFill>
                  <a:srgbClr val="FBBF24"/>
                </a:solidFill>
                <a:latin typeface="Liberation Sans Narrow" pitchFamily="34" charset="0"/>
                <a:ea typeface="Liberation Sans Narrow" pitchFamily="34" charset="-122"/>
                <a:cs typeface="Liberation Sans Narrow" pitchFamily="34" charset="-120"/>
              </a:rPr>
              <a:t>+$21,250</a:t>
            </a:r>
            <a:endParaRPr lang="en-US" sz="1688" dirty="0"/>
          </a:p>
        </p:txBody>
      </p:sp>
      <p:sp>
        <p:nvSpPr>
          <p:cNvPr id="25" name="Text 17"/>
          <p:cNvSpPr/>
          <p:nvPr/>
        </p:nvSpPr>
        <p:spPr>
          <a:xfrm>
            <a:off x="2786063" y="2807494"/>
            <a:ext cx="228600" cy="14288"/>
          </a:xfrm>
          <a:prstGeom prst="roundRect">
            <a:avLst>
              <a:gd name="adj" fmla="val 66664"/>
            </a:avLst>
          </a:prstGeom>
          <a:solidFill>
            <a:srgbClr val="FFFFFF">
              <a:alpha val="12000"/>
            </a:srgbClr>
          </a:solidFill>
          <a:ln/>
        </p:spPr>
        <p:txBody>
          <a:bodyPr wrap="square" rtlCol="0" anchor="ctr"/>
          <a:lstStyle/>
          <a:p>
            <a:pPr indent="0" marL="0">
              <a:buNone/>
            </a:pPr>
            <a:endParaRPr lang="en-US" dirty="0"/>
          </a:p>
        </p:txBody>
      </p:sp>
      <p:sp>
        <p:nvSpPr>
          <p:cNvPr id="26" name="Text 18"/>
          <p:cNvSpPr/>
          <p:nvPr/>
        </p:nvSpPr>
        <p:spPr>
          <a:xfrm>
            <a:off x="2324289" y="2921794"/>
            <a:ext cx="1152147" cy="164592"/>
          </a:xfrm>
          <a:prstGeom prst="rect">
            <a:avLst/>
          </a:prstGeom>
          <a:noFill/>
          <a:ln/>
        </p:spPr>
        <p:txBody>
          <a:bodyPr wrap="none" lIns="0" tIns="0" rIns="0" bIns="0" rtlCol="0" anchor="t"/>
          <a:lstStyle/>
          <a:p>
            <a:pPr algn="ctr" indent="0" marL="0">
              <a:lnSpc>
                <a:spcPts val="928"/>
              </a:lnSpc>
              <a:buNone/>
            </a:pPr>
            <a:r>
              <a:rPr lang="en-US" sz="800" b="1" spc="99" kern="0" dirty="0">
                <a:solidFill>
                  <a:srgbClr val="94A3B8"/>
                </a:solidFill>
                <a:latin typeface="Carlito" pitchFamily="34" charset="0"/>
                <a:ea typeface="Carlito" pitchFamily="34" charset="-122"/>
                <a:cs typeface="Carlito" pitchFamily="34" charset="-120"/>
              </a:rPr>
              <a:t>BONO ESTRELLA</a:t>
            </a:r>
            <a:endParaRPr lang="en-US" sz="800" dirty="0"/>
          </a:p>
        </p:txBody>
      </p:sp>
      <p:sp>
        <p:nvSpPr>
          <p:cNvPr id="27" name="Text 19"/>
          <p:cNvSpPr/>
          <p:nvPr/>
        </p:nvSpPr>
        <p:spPr>
          <a:xfrm>
            <a:off x="2548039" y="3807619"/>
            <a:ext cx="704535" cy="111871"/>
          </a:xfrm>
          <a:prstGeom prst="rect">
            <a:avLst/>
          </a:prstGeom>
          <a:noFill/>
          <a:ln/>
        </p:spPr>
        <p:txBody>
          <a:bodyPr wrap="none" lIns="0" tIns="0" rIns="0" bIns="0" rtlCol="0" anchor="t">
            <a:normAutofit/>
          </a:bodyPr>
          <a:lstStyle/>
          <a:p>
            <a:pPr algn="ctr" indent="0" marL="0">
              <a:lnSpc>
                <a:spcPts val="928"/>
              </a:lnSpc>
              <a:buNone/>
            </a:pPr>
            <a:r>
              <a:rPr lang="en-US" sz="800" spc="25" kern="0" dirty="0">
                <a:solidFill>
                  <a:srgbClr val="CBD5E1"/>
                </a:solidFill>
                <a:latin typeface="Liberation Sans Narrow" pitchFamily="34" charset="0"/>
                <a:ea typeface="Liberation Sans Narrow" pitchFamily="34" charset="-122"/>
                <a:cs typeface="Liberation Sans Narrow" pitchFamily="34" charset="-120"/>
              </a:rPr>
              <a:t>3 frontales</a:t>
            </a:r>
            <a:endParaRPr lang="en-US" sz="800" dirty="0"/>
          </a:p>
        </p:txBody>
      </p:sp>
      <p:sp>
        <p:nvSpPr>
          <p:cNvPr id="28" name="Text 20"/>
          <p:cNvSpPr/>
          <p:nvPr/>
        </p:nvSpPr>
        <p:spPr>
          <a:xfrm>
            <a:off x="2536461" y="3946922"/>
            <a:ext cx="727691" cy="117872"/>
          </a:xfrm>
          <a:prstGeom prst="rect">
            <a:avLst/>
          </a:prstGeom>
          <a:noFill/>
          <a:ln/>
        </p:spPr>
        <p:txBody>
          <a:bodyPr wrap="none" lIns="0" tIns="0" rIns="0" bIns="0" rtlCol="0" anchor="t"/>
          <a:lstStyle/>
          <a:p>
            <a:pPr algn="ctr" indent="0" marL="0">
              <a:lnSpc>
                <a:spcPts val="928"/>
              </a:lnSpc>
              <a:buNone/>
            </a:pPr>
            <a:r>
              <a:rPr lang="en-US" sz="800" spc="25" kern="0" dirty="0">
                <a:solidFill>
                  <a:srgbClr val="FBBF24"/>
                </a:solidFill>
                <a:latin typeface="Liberation Sans Narrow" pitchFamily="34" charset="0"/>
                <a:ea typeface="Liberation Sans Narrow" pitchFamily="34" charset="-122"/>
                <a:cs typeface="Liberation Sans Narrow" pitchFamily="34" charset="-120"/>
              </a:rPr>
              <a:t>1 ticket</a:t>
            </a:r>
            <a:endParaRPr lang="en-US" sz="800" dirty="0"/>
          </a:p>
        </p:txBody>
      </p:sp>
      <p:pic>
        <p:nvPicPr>
          <p:cNvPr id="29" name="Image 6" descr="preencoded.png">    </p:cNvPr>
          <p:cNvPicPr>
            <a:picLocks noChangeAspect="1"/>
          </p:cNvPicPr>
          <p:nvPr/>
        </p:nvPicPr>
        <p:blipFill>
          <a:blip r:embed="rId7"/>
          <a:stretch>
            <a:fillRect/>
          </a:stretch>
        </p:blipFill>
        <p:spPr>
          <a:xfrm>
            <a:off x="3786188" y="1771650"/>
            <a:ext cx="1571625" cy="2428875"/>
          </a:xfrm>
          <a:prstGeom prst="rect">
            <a:avLst/>
          </a:prstGeom>
        </p:spPr>
      </p:pic>
      <p:sp>
        <p:nvSpPr>
          <p:cNvPr id="30" name="Text 21"/>
          <p:cNvSpPr/>
          <p:nvPr/>
        </p:nvSpPr>
        <p:spPr>
          <a:xfrm>
            <a:off x="3789759" y="1775222"/>
            <a:ext cx="1564481" cy="2421731"/>
          </a:xfrm>
          <a:prstGeom prst="roundRect">
            <a:avLst>
              <a:gd name="adj" fmla="val 10959"/>
            </a:avLst>
          </a:prstGeom>
          <a:noFill/>
          <a:ln w="7144">
            <a:solidFill>
              <a:srgbClr val="FBBF24"/>
            </a:solidFill>
            <a:prstDash val="solid"/>
          </a:ln>
        </p:spPr>
        <p:txBody>
          <a:bodyPr wrap="square" rtlCol="0" anchor="ctr"/>
          <a:lstStyle/>
          <a:p>
            <a:pPr indent="0" marL="0">
              <a:buNone/>
            </a:pPr>
            <a:endParaRPr lang="en-US" dirty="0"/>
          </a:p>
        </p:txBody>
      </p:sp>
      <p:sp>
        <p:nvSpPr>
          <p:cNvPr id="31" name="Text 22"/>
          <p:cNvSpPr/>
          <p:nvPr/>
        </p:nvSpPr>
        <p:spPr>
          <a:xfrm>
            <a:off x="4115224" y="1907381"/>
            <a:ext cx="913552" cy="555498"/>
          </a:xfrm>
          <a:prstGeom prst="rect">
            <a:avLst/>
          </a:prstGeom>
          <a:noFill/>
          <a:ln/>
        </p:spPr>
        <p:txBody>
          <a:bodyPr wrap="none" lIns="0" tIns="0" rIns="0" bIns="0" rtlCol="0" anchor="t"/>
          <a:lstStyle/>
          <a:p>
            <a:pPr algn="ctr" indent="0" marL="0">
              <a:lnSpc>
                <a:spcPts val="4050"/>
              </a:lnSpc>
              <a:buNone/>
            </a:pPr>
            <a:r>
              <a:rPr lang="en-US" sz="4050" b="1" spc="-162" kern="0" dirty="0">
                <a:solidFill>
                  <a:srgbClr val="FBBF24"/>
                </a:solidFill>
                <a:latin typeface="Segoe UI Symbol" pitchFamily="34" charset="0"/>
                <a:ea typeface="Segoe UI Symbol" pitchFamily="34" charset="-122"/>
                <a:cs typeface="Segoe UI Symbol" pitchFamily="34" charset="-120"/>
              </a:rPr>
              <a:t>2★</a:t>
            </a:r>
            <a:endParaRPr lang="en-US" sz="4050" dirty="0"/>
          </a:p>
        </p:txBody>
      </p:sp>
      <p:sp>
        <p:nvSpPr>
          <p:cNvPr id="32" name="Text 23"/>
          <p:cNvSpPr/>
          <p:nvPr/>
        </p:nvSpPr>
        <p:spPr>
          <a:xfrm>
            <a:off x="3904990" y="2493169"/>
            <a:ext cx="1333908" cy="231458"/>
          </a:xfrm>
          <a:prstGeom prst="rect">
            <a:avLst/>
          </a:prstGeom>
          <a:noFill/>
          <a:ln/>
        </p:spPr>
        <p:txBody>
          <a:bodyPr wrap="none" lIns="0" tIns="0" rIns="0" bIns="0" rtlCol="0" anchor="t"/>
          <a:lstStyle/>
          <a:p>
            <a:pPr algn="ctr" indent="0" marL="0">
              <a:lnSpc>
                <a:spcPts val="1688"/>
              </a:lnSpc>
              <a:buNone/>
            </a:pPr>
            <a:r>
              <a:rPr lang="en-US" sz="1688" b="1" spc="-51" kern="0" dirty="0">
                <a:solidFill>
                  <a:srgbClr val="FBBF24"/>
                </a:solidFill>
                <a:latin typeface="Liberation Sans Narrow" pitchFamily="34" charset="0"/>
                <a:ea typeface="Liberation Sans Narrow" pitchFamily="34" charset="-122"/>
                <a:cs typeface="Liberation Sans Narrow" pitchFamily="34" charset="-120"/>
              </a:rPr>
              <a:t>+$42,500</a:t>
            </a:r>
            <a:endParaRPr lang="en-US" sz="1688" dirty="0"/>
          </a:p>
        </p:txBody>
      </p:sp>
      <p:sp>
        <p:nvSpPr>
          <p:cNvPr id="33" name="Text 24"/>
          <p:cNvSpPr/>
          <p:nvPr/>
        </p:nvSpPr>
        <p:spPr>
          <a:xfrm>
            <a:off x="4457700" y="2807494"/>
            <a:ext cx="228600" cy="14288"/>
          </a:xfrm>
          <a:prstGeom prst="roundRect">
            <a:avLst>
              <a:gd name="adj" fmla="val 66664"/>
            </a:avLst>
          </a:prstGeom>
          <a:solidFill>
            <a:srgbClr val="FFFFFF">
              <a:alpha val="12000"/>
            </a:srgbClr>
          </a:solidFill>
          <a:ln/>
        </p:spPr>
        <p:txBody>
          <a:bodyPr wrap="square" rtlCol="0" anchor="ctr"/>
          <a:lstStyle/>
          <a:p>
            <a:pPr indent="0" marL="0">
              <a:buNone/>
            </a:pPr>
            <a:endParaRPr lang="en-US" dirty="0"/>
          </a:p>
        </p:txBody>
      </p:sp>
      <p:sp>
        <p:nvSpPr>
          <p:cNvPr id="34" name="Text 25"/>
          <p:cNvSpPr/>
          <p:nvPr/>
        </p:nvSpPr>
        <p:spPr>
          <a:xfrm>
            <a:off x="4230890" y="2921794"/>
            <a:ext cx="682220" cy="164592"/>
          </a:xfrm>
          <a:prstGeom prst="rect">
            <a:avLst/>
          </a:prstGeom>
          <a:noFill/>
          <a:ln/>
        </p:spPr>
        <p:txBody>
          <a:bodyPr wrap="none" lIns="0" tIns="0" rIns="0" bIns="0" rtlCol="0" anchor="t"/>
          <a:lstStyle/>
          <a:p>
            <a:pPr algn="ctr" indent="0" marL="0">
              <a:lnSpc>
                <a:spcPts val="928"/>
              </a:lnSpc>
              <a:buNone/>
            </a:pPr>
            <a:r>
              <a:rPr lang="en-US" sz="800" b="1" spc="99" kern="0" dirty="0">
                <a:solidFill>
                  <a:srgbClr val="94A3B8"/>
                </a:solidFill>
                <a:latin typeface="Liberation Sans Narrow" pitchFamily="34" charset="0"/>
                <a:ea typeface="Liberation Sans Narrow" pitchFamily="34" charset="-122"/>
                <a:cs typeface="Liberation Sans Narrow" pitchFamily="34" charset="-120"/>
              </a:rPr>
              <a:t>2 BONOS</a:t>
            </a:r>
            <a:endParaRPr lang="en-US" sz="800" dirty="0"/>
          </a:p>
        </p:txBody>
      </p:sp>
      <p:sp>
        <p:nvSpPr>
          <p:cNvPr id="35" name="Text 26"/>
          <p:cNvSpPr/>
          <p:nvPr/>
        </p:nvSpPr>
        <p:spPr>
          <a:xfrm>
            <a:off x="4219677" y="3807619"/>
            <a:ext cx="704535" cy="111871"/>
          </a:xfrm>
          <a:prstGeom prst="rect">
            <a:avLst/>
          </a:prstGeom>
          <a:noFill/>
          <a:ln/>
        </p:spPr>
        <p:txBody>
          <a:bodyPr wrap="none" lIns="0" tIns="0" rIns="0" bIns="0" rtlCol="0" anchor="t">
            <a:normAutofit/>
          </a:bodyPr>
          <a:lstStyle/>
          <a:p>
            <a:pPr algn="ctr" indent="0" marL="0">
              <a:lnSpc>
                <a:spcPts val="928"/>
              </a:lnSpc>
              <a:buNone/>
            </a:pPr>
            <a:r>
              <a:rPr lang="en-US" sz="800" spc="25" kern="0" dirty="0">
                <a:solidFill>
                  <a:srgbClr val="CBD5E1"/>
                </a:solidFill>
                <a:latin typeface="Liberation Sans Narrow" pitchFamily="34" charset="0"/>
                <a:ea typeface="Liberation Sans Narrow" pitchFamily="34" charset="-122"/>
                <a:cs typeface="Liberation Sans Narrow" pitchFamily="34" charset="-120"/>
              </a:rPr>
              <a:t>4 frontales</a:t>
            </a:r>
            <a:endParaRPr lang="en-US" sz="800" dirty="0"/>
          </a:p>
        </p:txBody>
      </p:sp>
      <p:sp>
        <p:nvSpPr>
          <p:cNvPr id="36" name="Text 27"/>
          <p:cNvSpPr/>
          <p:nvPr/>
        </p:nvSpPr>
        <p:spPr>
          <a:xfrm>
            <a:off x="4208099" y="3946922"/>
            <a:ext cx="727691" cy="117872"/>
          </a:xfrm>
          <a:prstGeom prst="rect">
            <a:avLst/>
          </a:prstGeom>
          <a:noFill/>
          <a:ln/>
        </p:spPr>
        <p:txBody>
          <a:bodyPr wrap="none" lIns="0" tIns="0" rIns="0" bIns="0" rtlCol="0" anchor="t"/>
          <a:lstStyle/>
          <a:p>
            <a:pPr algn="ctr" indent="0" marL="0">
              <a:lnSpc>
                <a:spcPts val="928"/>
              </a:lnSpc>
              <a:buNone/>
            </a:pPr>
            <a:r>
              <a:rPr lang="en-US" sz="800" spc="25" kern="0" dirty="0">
                <a:solidFill>
                  <a:srgbClr val="FBBF24"/>
                </a:solidFill>
                <a:latin typeface="Liberation Sans Narrow" pitchFamily="34" charset="0"/>
                <a:ea typeface="Liberation Sans Narrow" pitchFamily="34" charset="-122"/>
                <a:cs typeface="Liberation Sans Narrow" pitchFamily="34" charset="-120"/>
              </a:rPr>
              <a:t>2 tickets</a:t>
            </a:r>
            <a:endParaRPr lang="en-US" sz="800" dirty="0"/>
          </a:p>
        </p:txBody>
      </p:sp>
      <p:pic>
        <p:nvPicPr>
          <p:cNvPr id="37" name="Image 7" descr="preencoded.png">    </p:cNvPr>
          <p:cNvPicPr>
            <a:picLocks noChangeAspect="1"/>
          </p:cNvPicPr>
          <p:nvPr/>
        </p:nvPicPr>
        <p:blipFill>
          <a:blip r:embed="rId8"/>
          <a:stretch>
            <a:fillRect/>
          </a:stretch>
        </p:blipFill>
        <p:spPr>
          <a:xfrm>
            <a:off x="5457825" y="1771650"/>
            <a:ext cx="1571625" cy="2428875"/>
          </a:xfrm>
          <a:prstGeom prst="rect">
            <a:avLst/>
          </a:prstGeom>
        </p:spPr>
      </p:pic>
      <p:sp>
        <p:nvSpPr>
          <p:cNvPr id="38" name="Text 28"/>
          <p:cNvSpPr/>
          <p:nvPr/>
        </p:nvSpPr>
        <p:spPr>
          <a:xfrm>
            <a:off x="5461397" y="1775222"/>
            <a:ext cx="1564481" cy="2421731"/>
          </a:xfrm>
          <a:prstGeom prst="roundRect">
            <a:avLst>
              <a:gd name="adj" fmla="val 10959"/>
            </a:avLst>
          </a:prstGeom>
          <a:noFill/>
          <a:ln w="7144">
            <a:solidFill>
              <a:srgbClr val="FBBF24"/>
            </a:solidFill>
            <a:prstDash val="solid"/>
          </a:ln>
          <a:effectLst>
            <a:outerShdw sx="100000" sy="100000" kx="0" ky="0" algn="bl" rotWithShape="0" blurRad="304800" dist="50800" dir="16200000">
              <a:srgbClr val="FBBF24">
                <a:alpha val="40000"/>
              </a:srgbClr>
            </a:outerShdw>
          </a:effectLst>
        </p:spPr>
        <p:txBody>
          <a:bodyPr wrap="square" rtlCol="0" anchor="ctr"/>
          <a:lstStyle/>
          <a:p>
            <a:pPr indent="0" marL="0">
              <a:buNone/>
            </a:pPr>
            <a:endParaRPr lang="en-US" dirty="0"/>
          </a:p>
        </p:txBody>
      </p:sp>
      <p:sp>
        <p:nvSpPr>
          <p:cNvPr id="39" name="Text 29"/>
          <p:cNvSpPr/>
          <p:nvPr/>
        </p:nvSpPr>
        <p:spPr>
          <a:xfrm>
            <a:off x="5786862" y="1907381"/>
            <a:ext cx="913552" cy="555498"/>
          </a:xfrm>
          <a:prstGeom prst="rect">
            <a:avLst/>
          </a:prstGeom>
          <a:noFill/>
          <a:ln/>
        </p:spPr>
        <p:txBody>
          <a:bodyPr wrap="none" lIns="0" tIns="0" rIns="0" bIns="0" rtlCol="0" anchor="t"/>
          <a:lstStyle/>
          <a:p>
            <a:pPr algn="ctr" indent="0" marL="0">
              <a:lnSpc>
                <a:spcPts val="4050"/>
              </a:lnSpc>
              <a:buNone/>
            </a:pPr>
            <a:r>
              <a:rPr lang="en-US" sz="4050" b="1" spc="-162" kern="0" dirty="0">
                <a:solidFill>
                  <a:srgbClr val="FBBF24"/>
                </a:solidFill>
                <a:latin typeface="Segoe UI Symbol" pitchFamily="34" charset="0"/>
                <a:ea typeface="Segoe UI Symbol" pitchFamily="34" charset="-122"/>
                <a:cs typeface="Segoe UI Symbol" pitchFamily="34" charset="-120"/>
              </a:rPr>
              <a:t>3★</a:t>
            </a:r>
            <a:endParaRPr lang="en-US" sz="4050" dirty="0"/>
          </a:p>
        </p:txBody>
      </p:sp>
      <p:sp>
        <p:nvSpPr>
          <p:cNvPr id="40" name="Text 30"/>
          <p:cNvSpPr/>
          <p:nvPr/>
        </p:nvSpPr>
        <p:spPr>
          <a:xfrm>
            <a:off x="5576628" y="2493169"/>
            <a:ext cx="1333908" cy="231458"/>
          </a:xfrm>
          <a:prstGeom prst="rect">
            <a:avLst/>
          </a:prstGeom>
          <a:noFill/>
          <a:ln/>
        </p:spPr>
        <p:txBody>
          <a:bodyPr wrap="none" lIns="0" tIns="0" rIns="0" bIns="0" rtlCol="0" anchor="t"/>
          <a:lstStyle/>
          <a:p>
            <a:pPr algn="ctr" indent="0" marL="0">
              <a:lnSpc>
                <a:spcPts val="1688"/>
              </a:lnSpc>
              <a:buNone/>
            </a:pPr>
            <a:r>
              <a:rPr lang="en-US" sz="1688" b="1" spc="-51" kern="0" dirty="0">
                <a:solidFill>
                  <a:srgbClr val="FBBF24"/>
                </a:solidFill>
                <a:latin typeface="Liberation Sans Narrow" pitchFamily="34" charset="0"/>
                <a:ea typeface="Liberation Sans Narrow" pitchFamily="34" charset="-122"/>
                <a:cs typeface="Liberation Sans Narrow" pitchFamily="34" charset="-120"/>
              </a:rPr>
              <a:t>+$63,750</a:t>
            </a:r>
            <a:endParaRPr lang="en-US" sz="1688" dirty="0"/>
          </a:p>
        </p:txBody>
      </p:sp>
      <p:sp>
        <p:nvSpPr>
          <p:cNvPr id="41" name="Text 31"/>
          <p:cNvSpPr/>
          <p:nvPr/>
        </p:nvSpPr>
        <p:spPr>
          <a:xfrm>
            <a:off x="6129338" y="2807494"/>
            <a:ext cx="228600" cy="14288"/>
          </a:xfrm>
          <a:prstGeom prst="roundRect">
            <a:avLst>
              <a:gd name="adj" fmla="val 66664"/>
            </a:avLst>
          </a:prstGeom>
          <a:solidFill>
            <a:srgbClr val="FFFFFF">
              <a:alpha val="12000"/>
            </a:srgbClr>
          </a:solidFill>
          <a:ln/>
        </p:spPr>
        <p:txBody>
          <a:bodyPr wrap="square" rtlCol="0" anchor="ctr"/>
          <a:lstStyle/>
          <a:p>
            <a:pPr indent="0" marL="0">
              <a:buNone/>
            </a:pPr>
            <a:endParaRPr lang="en-US" dirty="0"/>
          </a:p>
        </p:txBody>
      </p:sp>
      <p:sp>
        <p:nvSpPr>
          <p:cNvPr id="42" name="Text 32"/>
          <p:cNvSpPr/>
          <p:nvPr/>
        </p:nvSpPr>
        <p:spPr>
          <a:xfrm>
            <a:off x="5902527" y="2921794"/>
            <a:ext cx="682220" cy="164592"/>
          </a:xfrm>
          <a:prstGeom prst="rect">
            <a:avLst/>
          </a:prstGeom>
          <a:noFill/>
          <a:ln/>
        </p:spPr>
        <p:txBody>
          <a:bodyPr wrap="none" lIns="0" tIns="0" rIns="0" bIns="0" rtlCol="0" anchor="t"/>
          <a:lstStyle/>
          <a:p>
            <a:pPr algn="ctr" indent="0" marL="0">
              <a:lnSpc>
                <a:spcPts val="928"/>
              </a:lnSpc>
              <a:buNone/>
            </a:pPr>
            <a:r>
              <a:rPr lang="en-US" sz="800" b="1" spc="99" kern="0" dirty="0">
                <a:solidFill>
                  <a:srgbClr val="94A3B8"/>
                </a:solidFill>
                <a:latin typeface="Liberation Sans Narrow" pitchFamily="34" charset="0"/>
                <a:ea typeface="Liberation Sans Narrow" pitchFamily="34" charset="-122"/>
                <a:cs typeface="Liberation Sans Narrow" pitchFamily="34" charset="-120"/>
              </a:rPr>
              <a:t>3 BONOS</a:t>
            </a:r>
            <a:endParaRPr lang="en-US" sz="800" dirty="0"/>
          </a:p>
        </p:txBody>
      </p:sp>
      <p:sp>
        <p:nvSpPr>
          <p:cNvPr id="43" name="Text 33"/>
          <p:cNvSpPr/>
          <p:nvPr/>
        </p:nvSpPr>
        <p:spPr>
          <a:xfrm>
            <a:off x="5891314" y="3807619"/>
            <a:ext cx="704535" cy="111871"/>
          </a:xfrm>
          <a:prstGeom prst="rect">
            <a:avLst/>
          </a:prstGeom>
          <a:noFill/>
          <a:ln/>
        </p:spPr>
        <p:txBody>
          <a:bodyPr wrap="none" lIns="0" tIns="0" rIns="0" bIns="0" rtlCol="0" anchor="t">
            <a:normAutofit/>
          </a:bodyPr>
          <a:lstStyle/>
          <a:p>
            <a:pPr algn="ctr" indent="0" marL="0">
              <a:lnSpc>
                <a:spcPts val="928"/>
              </a:lnSpc>
              <a:buNone/>
            </a:pPr>
            <a:r>
              <a:rPr lang="en-US" sz="800" spc="25" kern="0" dirty="0">
                <a:solidFill>
                  <a:srgbClr val="CBD5E1"/>
                </a:solidFill>
                <a:latin typeface="Liberation Sans Narrow" pitchFamily="34" charset="0"/>
                <a:ea typeface="Liberation Sans Narrow" pitchFamily="34" charset="-122"/>
                <a:cs typeface="Liberation Sans Narrow" pitchFamily="34" charset="-120"/>
              </a:rPr>
              <a:t>5 frontales</a:t>
            </a:r>
            <a:endParaRPr lang="en-US" sz="800" dirty="0"/>
          </a:p>
        </p:txBody>
      </p:sp>
      <p:sp>
        <p:nvSpPr>
          <p:cNvPr id="44" name="Text 34"/>
          <p:cNvSpPr/>
          <p:nvPr/>
        </p:nvSpPr>
        <p:spPr>
          <a:xfrm>
            <a:off x="5879736" y="3946922"/>
            <a:ext cx="727691" cy="117872"/>
          </a:xfrm>
          <a:prstGeom prst="rect">
            <a:avLst/>
          </a:prstGeom>
          <a:noFill/>
          <a:ln/>
        </p:spPr>
        <p:txBody>
          <a:bodyPr wrap="none" lIns="0" tIns="0" rIns="0" bIns="0" rtlCol="0" anchor="t"/>
          <a:lstStyle/>
          <a:p>
            <a:pPr algn="ctr" indent="0" marL="0">
              <a:lnSpc>
                <a:spcPts val="928"/>
              </a:lnSpc>
              <a:buNone/>
            </a:pPr>
            <a:r>
              <a:rPr lang="en-US" sz="800" spc="25" kern="0" dirty="0">
                <a:solidFill>
                  <a:srgbClr val="FBBF24"/>
                </a:solidFill>
                <a:latin typeface="Liberation Sans Narrow" pitchFamily="34" charset="0"/>
                <a:ea typeface="Liberation Sans Narrow" pitchFamily="34" charset="-122"/>
                <a:cs typeface="Liberation Sans Narrow" pitchFamily="34" charset="-120"/>
              </a:rPr>
              <a:t>3 tickets</a:t>
            </a:r>
            <a:endParaRPr lang="en-US" sz="800" dirty="0"/>
          </a:p>
        </p:txBody>
      </p:sp>
      <p:pic>
        <p:nvPicPr>
          <p:cNvPr id="45" name="Image 8" descr="preencoded.png">    </p:cNvPr>
          <p:cNvPicPr>
            <a:picLocks noChangeAspect="1"/>
          </p:cNvPicPr>
          <p:nvPr/>
        </p:nvPicPr>
        <p:blipFill>
          <a:blip r:embed="rId9"/>
          <a:stretch>
            <a:fillRect/>
          </a:stretch>
        </p:blipFill>
        <p:spPr>
          <a:xfrm>
            <a:off x="7129463" y="1771650"/>
            <a:ext cx="1571625" cy="2428875"/>
          </a:xfrm>
          <a:prstGeom prst="rect">
            <a:avLst/>
          </a:prstGeom>
        </p:spPr>
      </p:pic>
      <p:sp>
        <p:nvSpPr>
          <p:cNvPr id="46" name="Text 35"/>
          <p:cNvSpPr/>
          <p:nvPr/>
        </p:nvSpPr>
        <p:spPr>
          <a:xfrm>
            <a:off x="7133034" y="1775222"/>
            <a:ext cx="1564481" cy="2421731"/>
          </a:xfrm>
          <a:prstGeom prst="roundRect">
            <a:avLst>
              <a:gd name="adj" fmla="val 10959"/>
            </a:avLst>
          </a:prstGeom>
          <a:noFill/>
          <a:ln w="7144">
            <a:solidFill>
              <a:srgbClr val="E879F9"/>
            </a:solidFill>
            <a:prstDash val="solid"/>
          </a:ln>
        </p:spPr>
        <p:txBody>
          <a:bodyPr wrap="square" rtlCol="0" anchor="ctr"/>
          <a:lstStyle/>
          <a:p>
            <a:pPr indent="0" marL="0">
              <a:buNone/>
            </a:pPr>
            <a:endParaRPr lang="en-US" dirty="0"/>
          </a:p>
        </p:txBody>
      </p:sp>
      <p:sp>
        <p:nvSpPr>
          <p:cNvPr id="47" name="Text 36"/>
          <p:cNvSpPr/>
          <p:nvPr/>
        </p:nvSpPr>
        <p:spPr>
          <a:xfrm>
            <a:off x="7458499" y="1907381"/>
            <a:ext cx="913552" cy="555498"/>
          </a:xfrm>
          <a:prstGeom prst="rect">
            <a:avLst/>
          </a:prstGeom>
          <a:noFill/>
          <a:ln/>
        </p:spPr>
        <p:txBody>
          <a:bodyPr wrap="none" lIns="0" tIns="0" rIns="0" bIns="0" rtlCol="0" anchor="t"/>
          <a:lstStyle/>
          <a:p>
            <a:pPr algn="ctr" indent="0" marL="0">
              <a:lnSpc>
                <a:spcPts val="4050"/>
              </a:lnSpc>
              <a:buNone/>
            </a:pPr>
            <a:r>
              <a:rPr lang="en-US" sz="4050" b="1" spc="-162" kern="0" dirty="0">
                <a:solidFill>
                  <a:srgbClr val="E879F9"/>
                </a:solidFill>
                <a:latin typeface="Segoe UI Symbol" pitchFamily="34" charset="0"/>
                <a:ea typeface="Segoe UI Symbol" pitchFamily="34" charset="-122"/>
                <a:cs typeface="Segoe UI Symbol" pitchFamily="34" charset="-120"/>
              </a:rPr>
              <a:t>N★</a:t>
            </a:r>
            <a:endParaRPr lang="en-US" sz="4050" dirty="0"/>
          </a:p>
        </p:txBody>
      </p:sp>
      <p:sp>
        <p:nvSpPr>
          <p:cNvPr id="48" name="Text 37"/>
          <p:cNvSpPr/>
          <p:nvPr/>
        </p:nvSpPr>
        <p:spPr>
          <a:xfrm>
            <a:off x="7648793" y="2493169"/>
            <a:ext cx="532964" cy="648081"/>
          </a:xfrm>
          <a:prstGeom prst="rect">
            <a:avLst/>
          </a:prstGeom>
          <a:noFill/>
          <a:ln/>
        </p:spPr>
        <p:txBody>
          <a:bodyPr wrap="none" lIns="0" tIns="0" rIns="0" bIns="0" rtlCol="0" anchor="t"/>
          <a:lstStyle/>
          <a:p>
            <a:pPr algn="ctr" indent="0" marL="0">
              <a:lnSpc>
                <a:spcPts val="4725"/>
              </a:lnSpc>
              <a:buNone/>
            </a:pPr>
            <a:r>
              <a:rPr lang="en-US" sz="4725" b="1" spc="-189" kern="0" dirty="0">
                <a:solidFill>
                  <a:srgbClr val="A78BFA"/>
                </a:solidFill>
                <a:latin typeface="Courier New" pitchFamily="34" charset="0"/>
                <a:ea typeface="Courier New" pitchFamily="34" charset="-122"/>
                <a:cs typeface="Courier New" pitchFamily="34" charset="-120"/>
              </a:rPr>
              <a:t>∞</a:t>
            </a:r>
            <a:endParaRPr lang="en-US" sz="4725" dirty="0"/>
          </a:p>
        </p:txBody>
      </p:sp>
      <p:sp>
        <p:nvSpPr>
          <p:cNvPr id="49" name="Text 38"/>
          <p:cNvSpPr/>
          <p:nvPr/>
        </p:nvSpPr>
        <p:spPr>
          <a:xfrm>
            <a:off x="7800975" y="3193256"/>
            <a:ext cx="228600" cy="14288"/>
          </a:xfrm>
          <a:prstGeom prst="roundRect">
            <a:avLst>
              <a:gd name="adj" fmla="val 66664"/>
            </a:avLst>
          </a:prstGeom>
          <a:solidFill>
            <a:srgbClr val="FFFFFF">
              <a:alpha val="12000"/>
            </a:srgbClr>
          </a:solidFill>
          <a:ln/>
        </p:spPr>
        <p:txBody>
          <a:bodyPr wrap="square" rtlCol="0" anchor="ctr"/>
          <a:lstStyle/>
          <a:p>
            <a:pPr indent="0" marL="0">
              <a:buNone/>
            </a:pPr>
            <a:endParaRPr lang="en-US" dirty="0"/>
          </a:p>
        </p:txBody>
      </p:sp>
      <p:sp>
        <p:nvSpPr>
          <p:cNvPr id="50" name="Text 39"/>
          <p:cNvSpPr/>
          <p:nvPr/>
        </p:nvSpPr>
        <p:spPr>
          <a:xfrm>
            <a:off x="7556459" y="3307556"/>
            <a:ext cx="717632" cy="164592"/>
          </a:xfrm>
          <a:prstGeom prst="rect">
            <a:avLst/>
          </a:prstGeom>
          <a:noFill/>
          <a:ln/>
        </p:spPr>
        <p:txBody>
          <a:bodyPr wrap="none" lIns="0" tIns="0" rIns="0" bIns="0" rtlCol="0" anchor="t"/>
          <a:lstStyle/>
          <a:p>
            <a:pPr algn="ctr" indent="0" marL="0">
              <a:lnSpc>
                <a:spcPts val="928"/>
              </a:lnSpc>
              <a:buNone/>
            </a:pPr>
            <a:r>
              <a:rPr lang="en-US" sz="800" b="1" spc="99" kern="0" dirty="0">
                <a:solidFill>
                  <a:srgbClr val="E879F9"/>
                </a:solidFill>
                <a:latin typeface="Carlito" pitchFamily="34" charset="0"/>
                <a:ea typeface="Carlito" pitchFamily="34" charset="-122"/>
                <a:cs typeface="Carlito" pitchFamily="34" charset="-120"/>
              </a:rPr>
              <a:t>SIN TOPE</a:t>
            </a:r>
            <a:endParaRPr lang="en-US" sz="800" dirty="0"/>
          </a:p>
        </p:txBody>
      </p:sp>
      <p:sp>
        <p:nvSpPr>
          <p:cNvPr id="51" name="Text 40"/>
          <p:cNvSpPr/>
          <p:nvPr/>
        </p:nvSpPr>
        <p:spPr>
          <a:xfrm>
            <a:off x="7498812" y="3807619"/>
            <a:ext cx="832815" cy="111871"/>
          </a:xfrm>
          <a:prstGeom prst="rect">
            <a:avLst/>
          </a:prstGeom>
          <a:noFill/>
          <a:ln/>
        </p:spPr>
        <p:txBody>
          <a:bodyPr wrap="none" lIns="0" tIns="0" rIns="0" bIns="0" rtlCol="0" anchor="t">
            <a:normAutofit/>
          </a:bodyPr>
          <a:lstStyle/>
          <a:p>
            <a:pPr algn="ctr" indent="0" marL="0">
              <a:lnSpc>
                <a:spcPts val="928"/>
              </a:lnSpc>
              <a:buNone/>
            </a:pPr>
            <a:r>
              <a:rPr lang="en-US" sz="800" spc="25" kern="0" dirty="0">
                <a:solidFill>
                  <a:srgbClr val="CBD5E1"/>
                </a:solidFill>
                <a:latin typeface="Liberation Sans Narrow" pitchFamily="34" charset="0"/>
                <a:ea typeface="Liberation Sans Narrow" pitchFamily="34" charset="-122"/>
                <a:cs typeface="Liberation Sans Narrow" pitchFamily="34" charset="-120"/>
              </a:rPr>
              <a:t>N+2 frontales</a:t>
            </a:r>
            <a:endParaRPr lang="en-US" sz="800" dirty="0"/>
          </a:p>
        </p:txBody>
      </p:sp>
      <p:sp>
        <p:nvSpPr>
          <p:cNvPr id="52" name="Text 41"/>
          <p:cNvSpPr/>
          <p:nvPr/>
        </p:nvSpPr>
        <p:spPr>
          <a:xfrm>
            <a:off x="7485234" y="3946922"/>
            <a:ext cx="859971" cy="117872"/>
          </a:xfrm>
          <a:prstGeom prst="rect">
            <a:avLst/>
          </a:prstGeom>
          <a:noFill/>
          <a:ln/>
        </p:spPr>
        <p:txBody>
          <a:bodyPr wrap="none" lIns="0" tIns="0" rIns="0" bIns="0" rtlCol="0" anchor="t"/>
          <a:lstStyle/>
          <a:p>
            <a:pPr algn="ctr" indent="0" marL="0">
              <a:lnSpc>
                <a:spcPts val="928"/>
              </a:lnSpc>
              <a:buNone/>
            </a:pPr>
            <a:r>
              <a:rPr lang="en-US" sz="800" spc="25" kern="0" dirty="0">
                <a:solidFill>
                  <a:srgbClr val="E879F9"/>
                </a:solidFill>
                <a:latin typeface="Courier New" pitchFamily="34" charset="0"/>
                <a:ea typeface="Courier New" pitchFamily="34" charset="-122"/>
                <a:cs typeface="Courier New" pitchFamily="34" charset="-120"/>
              </a:rPr>
              <a:t>N tickets</a:t>
            </a:r>
            <a:endParaRPr lang="en-US" sz="800" dirty="0"/>
          </a:p>
        </p:txBody>
      </p:sp>
      <p:sp>
        <p:nvSpPr>
          <p:cNvPr id="53" name="Text 42"/>
          <p:cNvSpPr/>
          <p:nvPr/>
        </p:nvSpPr>
        <p:spPr>
          <a:xfrm>
            <a:off x="460772" y="4239816"/>
            <a:ext cx="8222456" cy="471488"/>
          </a:xfrm>
          <a:prstGeom prst="roundRect">
            <a:avLst>
              <a:gd name="adj" fmla="val 28283"/>
            </a:avLst>
          </a:prstGeom>
          <a:solidFill>
            <a:srgbClr val="FBBF24">
              <a:alpha val="8000"/>
            </a:srgbClr>
          </a:solidFill>
          <a:ln w="7144">
            <a:solidFill>
              <a:srgbClr val="FBBF24"/>
            </a:solidFill>
            <a:prstDash val="solid"/>
          </a:ln>
          <a:effectLst>
            <a:outerShdw sx="100000" sy="100000" kx="0" ky="0" algn="bl" rotWithShape="0" blurRad="266700" dist="50800" dir="16200000">
              <a:srgbClr val="FBBF24">
                <a:alpha val="20000"/>
              </a:srgbClr>
            </a:outerShdw>
          </a:effectLst>
        </p:spPr>
        <p:txBody>
          <a:bodyPr wrap="square" rtlCol="0" anchor="ctr"/>
          <a:lstStyle/>
          <a:p>
            <a:pPr indent="0" marL="0">
              <a:buNone/>
            </a:pPr>
            <a:endParaRPr lang="en-US" dirty="0"/>
          </a:p>
        </p:txBody>
      </p:sp>
      <p:sp>
        <p:nvSpPr>
          <p:cNvPr id="54" name="Text 43"/>
          <p:cNvSpPr/>
          <p:nvPr/>
        </p:nvSpPr>
        <p:spPr>
          <a:xfrm>
            <a:off x="2222264" y="4375547"/>
            <a:ext cx="200025" cy="200025"/>
          </a:xfrm>
          <a:prstGeom prst="rect">
            <a:avLst/>
          </a:prstGeom>
          <a:noFill/>
          <a:ln/>
        </p:spPr>
        <p:txBody>
          <a:bodyPr wrap="none" lIns="0" tIns="0" rIns="0" bIns="0" rtlCol="0" anchor="ctr"/>
          <a:lstStyle/>
          <a:p>
            <a:pPr algn="ctr" indent="0" marL="0">
              <a:buNone/>
            </a:pPr>
            <a:r>
              <a:rPr lang="en-US" sz="1969" dirty="0">
                <a:solidFill>
                  <a:srgbClr val="FBBF24"/>
                </a:solidFill>
                <a:latin typeface="Segoe UI Symbol" pitchFamily="34" charset="0"/>
                <a:ea typeface="Segoe UI Symbol" pitchFamily="34" charset="-122"/>
                <a:cs typeface="Segoe UI Symbol" pitchFamily="34" charset="-120"/>
              </a:rPr>
              <a:t>✦</a:t>
            </a:r>
            <a:endParaRPr lang="en-US" sz="1969" dirty="0"/>
          </a:p>
        </p:txBody>
      </p:sp>
      <p:sp>
        <p:nvSpPr>
          <p:cNvPr id="55" name="Text 44"/>
          <p:cNvSpPr/>
          <p:nvPr/>
        </p:nvSpPr>
        <p:spPr>
          <a:xfrm>
            <a:off x="2522302" y="4357688"/>
            <a:ext cx="5993048" cy="235744"/>
          </a:xfrm>
          <a:prstGeom prst="rect">
            <a:avLst/>
          </a:prstGeom>
          <a:noFill/>
          <a:ln/>
        </p:spPr>
        <p:txBody>
          <a:bodyPr wrap="none" lIns="0" tIns="0" rIns="0" bIns="0" rtlCol="0" anchor="t"/>
          <a:lstStyle/>
          <a:p>
            <a:pPr algn="l" indent="0" marL="0">
              <a:lnSpc>
                <a:spcPts val="1856"/>
              </a:lnSpc>
              <a:buNone/>
            </a:pPr>
            <a:r>
              <a:rPr lang="en-US" sz="1238" b="1" spc="25" kern="0" dirty="0">
                <a:solidFill>
                  <a:srgbClr val="FBBF24"/>
                </a:solidFill>
                <a:latin typeface="Courier New" pitchFamily="34" charset="0"/>
                <a:ea typeface="Courier New" pitchFamily="34" charset="-122"/>
                <a:cs typeface="Courier New" pitchFamily="34" charset="-120"/>
              </a:rPr>
              <a:t>(N + </a:t>
            </a:r>
            <a:pPr algn="l" indent="0" marL="0">
              <a:lnSpc>
                <a:spcPts val="1856"/>
              </a:lnSpc>
              <a:buNone/>
            </a:pPr>
            <a:r>
              <a:rPr lang="en-US" sz="1238" b="1" spc="25" kern="0" dirty="0">
                <a:solidFill>
                  <a:srgbClr val="FBBF24"/>
                </a:solidFill>
                <a:latin typeface="Liberation Sans Narrow" pitchFamily="34" charset="0"/>
                <a:ea typeface="Liberation Sans Narrow" pitchFamily="34" charset="-122"/>
                <a:cs typeface="Liberation Sans Narrow" pitchFamily="34" charset="-120"/>
              </a:rPr>
              <a:t>2</a:t>
            </a:r>
            <a:pPr algn="l" indent="0" marL="0">
              <a:lnSpc>
                <a:spcPts val="1856"/>
              </a:lnSpc>
              <a:buNone/>
            </a:pPr>
            <a:r>
              <a:rPr lang="en-US" sz="1238" b="1" spc="25" kern="0" dirty="0">
                <a:solidFill>
                  <a:srgbClr val="FBBF24"/>
                </a:solidFill>
                <a:latin typeface="Courier New" pitchFamily="34" charset="0"/>
                <a:ea typeface="Courier New" pitchFamily="34" charset="-122"/>
                <a:cs typeface="Courier New" pitchFamily="34" charset="-120"/>
              </a:rPr>
              <a:t>) × $</a:t>
            </a:r>
            <a:pPr algn="l" indent="0" marL="0">
              <a:lnSpc>
                <a:spcPts val="1856"/>
              </a:lnSpc>
              <a:buNone/>
            </a:pPr>
            <a:r>
              <a:rPr lang="en-US" sz="1238" b="1" spc="25" kern="0" dirty="0">
                <a:solidFill>
                  <a:srgbClr val="FBBF24"/>
                </a:solidFill>
                <a:latin typeface="Liberation Sans Narrow" pitchFamily="34" charset="0"/>
                <a:ea typeface="Liberation Sans Narrow" pitchFamily="34" charset="-122"/>
                <a:cs typeface="Liberation Sans Narrow" pitchFamily="34" charset="-120"/>
              </a:rPr>
              <a:t>21,250</a:t>
            </a:r>
            <a:pPr algn="l" indent="0" marL="0">
              <a:lnSpc>
                <a:spcPts val="1856"/>
              </a:lnSpc>
              <a:buNone/>
            </a:pPr>
            <a:r>
              <a:rPr lang="en-US" sz="1238" b="1" spc="25" kern="0" dirty="0">
                <a:solidFill>
                  <a:srgbClr val="FBBF24"/>
                </a:solidFill>
                <a:latin typeface="Courier New" pitchFamily="34" charset="0"/>
                <a:ea typeface="Courier New" pitchFamily="34" charset="-122"/>
                <a:cs typeface="Courier New" pitchFamily="34" charset="-120"/>
              </a:rPr>
              <a:t> = PAYOUT MÁXIMO DIAMANTE N★</a:t>
            </a:r>
            <a:endParaRPr lang="en-US" sz="1238" dirty="0"/>
          </a:p>
        </p:txBody>
      </p:sp>
      <p:pic>
        <p:nvPicPr>
          <p:cNvPr id="56" name="Image 9" descr="https://chat.z.ai/api/v1/sandbox/version/file?path=download%2Fslides%2Flogo-white.png&amp;chatId=d56a80c7-af03-4919-9bc3-060e704a4cd0">    </p:cNvPr>
          <p:cNvPicPr>
            <a:picLocks noChangeAspect="1"/>
          </p:cNvPicPr>
          <p:nvPr/>
        </p:nvPicPr>
        <p:blipFill>
          <a:blip r:embed="rId10"/>
          <a:stretch>
            <a:fillRect/>
          </a:stretch>
        </p:blipFill>
        <p:spPr>
          <a:xfrm>
            <a:off x="457200" y="257175"/>
            <a:ext cx="228600" cy="228600"/>
          </a:xfrm>
          <a:prstGeom prst="rect">
            <a:avLst/>
          </a:prstGeom>
        </p:spPr>
      </p:pic>
      <p:sp>
        <p:nvSpPr>
          <p:cNvPr id="57" name="Text 45"/>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58" name="Text 46"/>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04 · MATRIZ NUNCA SE BLOQUEA</a:t>
            </a:r>
            <a:endParaRPr lang="en-US" sz="800" dirty="0"/>
          </a:p>
        </p:txBody>
      </p:sp>
      <p:sp>
        <p:nvSpPr>
          <p:cNvPr id="59" name="Text 47"/>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12 / 16</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6212049" y="232172"/>
            <a:ext cx="2471179" cy="260747"/>
          </a:xfrm>
          <a:prstGeom prst="roundRect">
            <a:avLst>
              <a:gd name="adj" fmla="val 36530"/>
            </a:avLst>
          </a:prstGeom>
          <a:solidFill>
            <a:srgbClr val="FBBF24">
              <a:alpha val="12000"/>
            </a:srgbClr>
          </a:solidFill>
          <a:ln w="7144">
            <a:solidFill>
              <a:srgbClr val="FBBF24"/>
            </a:solidFill>
            <a:prstDash val="solid"/>
          </a:ln>
        </p:spPr>
        <p:txBody>
          <a:bodyPr wrap="square" rtlCol="0" anchor="ctr"/>
          <a:lstStyle/>
          <a:p>
            <a:pPr indent="0" marL="0">
              <a:buNone/>
            </a:pPr>
            <a:endParaRPr lang="en-US" dirty="0"/>
          </a:p>
        </p:txBody>
      </p:sp>
      <p:sp>
        <p:nvSpPr>
          <p:cNvPr id="5" name="Text 1"/>
          <p:cNvSpPr/>
          <p:nvPr/>
        </p:nvSpPr>
        <p:spPr>
          <a:xfrm>
            <a:off x="6515658" y="307181"/>
            <a:ext cx="2049698"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FBBF24"/>
                </a:solidFill>
                <a:latin typeface="Liberation Sans Narrow" pitchFamily="34" charset="0"/>
                <a:ea typeface="Liberation Sans Narrow" pitchFamily="34" charset="-122"/>
                <a:cs typeface="Liberation Sans Narrow" pitchFamily="34" charset="-120"/>
              </a:rPr>
              <a:t>FORMA 07 · VIAJES NACIONALES</a:t>
            </a:r>
            <a:endParaRPr lang="en-US" sz="800" dirty="0"/>
          </a:p>
        </p:txBody>
      </p:sp>
      <p:sp>
        <p:nvSpPr>
          <p:cNvPr id="6" name="Text 2"/>
          <p:cNvSpPr/>
          <p:nvPr/>
        </p:nvSpPr>
        <p:spPr>
          <a:xfrm>
            <a:off x="6329921" y="305395"/>
            <a:ext cx="114300" cy="114300"/>
          </a:xfrm>
          <a:prstGeom prst="rect">
            <a:avLst/>
          </a:prstGeom>
          <a:noFill/>
          <a:ln/>
        </p:spPr>
        <p:txBody>
          <a:bodyPr wrap="none" lIns="0" tIns="0" rIns="0" bIns="0" rtlCol="0" anchor="ctr"/>
          <a:lstStyle/>
          <a:p>
            <a:pPr algn="ctr" indent="0" marL="0">
              <a:buNone/>
            </a:pPr>
            <a:r>
              <a:rPr lang="en-US" sz="1125" dirty="0">
                <a:solidFill>
                  <a:srgbClr val="FBBF24"/>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457200" y="600075"/>
            <a:ext cx="8636000" cy="388776"/>
          </a:xfrm>
          <a:prstGeom prst="rect">
            <a:avLst/>
          </a:prstGeom>
          <a:noFill/>
          <a:ln/>
        </p:spPr>
        <p:txBody>
          <a:bodyPr wrap="square" lIns="0" tIns="0" rIns="0" bIns="0" rtlCol="0" anchor="t"/>
          <a:lstStyle/>
          <a:p>
            <a:pPr algn="l" indent="0" marL="0">
              <a:lnSpc>
                <a:spcPts val="2835"/>
              </a:lnSpc>
              <a:buNone/>
            </a:pPr>
            <a:r>
              <a:rPr lang="en-US" sz="2700" b="1" spc="-67" kern="0" dirty="0">
                <a:solidFill>
                  <a:srgbClr val="FFFFFF"/>
                </a:solidFill>
                <a:latin typeface="Liberation Sans Narrow" pitchFamily="34" charset="0"/>
                <a:ea typeface="Liberation Sans Narrow" pitchFamily="34" charset="-122"/>
                <a:cs typeface="Liberation Sans Narrow" pitchFamily="34" charset="-120"/>
              </a:rPr>
              <a:t>1 estrella = 1 ticket de </a:t>
            </a:r>
            <a:pPr algn="l" indent="0" marL="0">
              <a:lnSpc>
                <a:spcPts val="2835"/>
              </a:lnSpc>
              <a:buNone/>
            </a:pPr>
            <a:r>
              <a:rPr lang="en-US" sz="2700" b="1" spc="-67" kern="0" dirty="0">
                <a:solidFill>
                  <a:srgbClr val="FBBF24"/>
                </a:solidFill>
                <a:latin typeface="Carlito" pitchFamily="34" charset="0"/>
                <a:ea typeface="Carlito" pitchFamily="34" charset="-122"/>
                <a:cs typeface="Carlito" pitchFamily="34" charset="-120"/>
              </a:rPr>
              <a:t>Viaje Nacional.</a:t>
            </a:r>
            <a:endParaRPr lang="en-US" sz="2700" dirty="0"/>
          </a:p>
        </p:txBody>
      </p:sp>
      <p:sp>
        <p:nvSpPr>
          <p:cNvPr id="8" name="Text 4"/>
          <p:cNvSpPr/>
          <p:nvPr/>
        </p:nvSpPr>
        <p:spPr>
          <a:xfrm>
            <a:off x="457200" y="1017203"/>
            <a:ext cx="8636000" cy="208312"/>
          </a:xfrm>
          <a:prstGeom prst="rect">
            <a:avLst/>
          </a:prstGeom>
          <a:noFill/>
          <a:ln/>
        </p:spPr>
        <p:txBody>
          <a:bodyPr wrap="square" lIns="0" tIns="0" rIns="0" bIns="0" rtlCol="0" anchor="t"/>
          <a:lstStyle/>
          <a:p>
            <a:pPr algn="l" indent="0" marL="0">
              <a:lnSpc>
                <a:spcPts val="1519"/>
              </a:lnSpc>
              <a:buNone/>
            </a:pPr>
            <a:r>
              <a:rPr lang="en-US" sz="1013" dirty="0">
                <a:solidFill>
                  <a:srgbClr val="FBBF24"/>
                </a:solidFill>
                <a:latin typeface="Carlito" pitchFamily="34" charset="0"/>
                <a:ea typeface="Carlito" pitchFamily="34" charset="-122"/>
                <a:cs typeface="Carlito" pitchFamily="34" charset="-120"/>
              </a:rPr>
              <a:t>Acumulable · No expira · No transferible.</a:t>
            </a:r>
            <a:endParaRPr lang="en-US" sz="1013" dirty="0"/>
          </a:p>
        </p:txBody>
      </p:sp>
      <p:sp>
        <p:nvSpPr>
          <p:cNvPr id="9" name="Text 5"/>
          <p:cNvSpPr/>
          <p:nvPr/>
        </p:nvSpPr>
        <p:spPr>
          <a:xfrm>
            <a:off x="464344" y="1564481"/>
            <a:ext cx="4923383" cy="2700338"/>
          </a:xfrm>
          <a:prstGeom prst="roundRect">
            <a:avLst>
              <a:gd name="adj" fmla="val 6349"/>
            </a:avLst>
          </a:prstGeom>
          <a:noFill/>
          <a:ln w="14288">
            <a:solidFill>
              <a:srgbClr val="FBBF24"/>
            </a:solidFill>
            <a:prstDash val="solid"/>
          </a:ln>
          <a:effectLst>
            <a:outerShdw sx="100000" sy="100000" kx="0" ky="0" algn="bl" rotWithShape="0" blurRad="304800" dist="50800" dir="16200000">
              <a:srgbClr val="FBBF24">
                <a:alpha val="30000"/>
              </a:srgbClr>
            </a:outerShdw>
          </a:effectLst>
        </p:spPr>
        <p:txBody>
          <a:bodyPr wrap="square" rtlCol="0" anchor="ctr"/>
          <a:lstStyle/>
          <a:p>
            <a:pPr indent="0" marL="0">
              <a:buNone/>
            </a:pPr>
            <a:endParaRPr lang="en-US" dirty="0"/>
          </a:p>
        </p:txBody>
      </p:sp>
      <p:pic>
        <p:nvPicPr>
          <p:cNvPr id="10" name="Image 2" descr="/tmp/h2p-fit-1789423626529-xu51dd.png">    </p:cNvPr>
          <p:cNvPicPr>
            <a:picLocks noChangeAspect="1"/>
          </p:cNvPicPr>
          <p:nvPr/>
        </p:nvPicPr>
        <p:blipFill>
          <a:blip r:embed="rId3"/>
          <a:stretch>
            <a:fillRect/>
          </a:stretch>
        </p:blipFill>
        <p:spPr>
          <a:xfrm>
            <a:off x="471488" y="1571625"/>
            <a:ext cx="4909096" cy="2686050"/>
          </a:xfrm>
          <a:prstGeom prst="rect">
            <a:avLst/>
          </a:prstGeom>
        </p:spPr>
      </p:pic>
      <p:pic>
        <p:nvPicPr>
          <p:cNvPr id="11" name="Image 3" descr="preencoded.png">    </p:cNvPr>
          <p:cNvPicPr>
            <a:picLocks noChangeAspect="1"/>
          </p:cNvPicPr>
          <p:nvPr/>
        </p:nvPicPr>
        <p:blipFill>
          <a:blip r:embed="rId4"/>
          <a:stretch>
            <a:fillRect/>
          </a:stretch>
        </p:blipFill>
        <p:spPr>
          <a:xfrm>
            <a:off x="471488" y="2780370"/>
            <a:ext cx="4909096" cy="1477305"/>
          </a:xfrm>
          <a:prstGeom prst="rect">
            <a:avLst/>
          </a:prstGeom>
        </p:spPr>
      </p:pic>
      <p:sp>
        <p:nvSpPr>
          <p:cNvPr id="12" name="Text 6"/>
          <p:cNvSpPr/>
          <p:nvPr/>
        </p:nvSpPr>
        <p:spPr>
          <a:xfrm>
            <a:off x="603647" y="3621881"/>
            <a:ext cx="2294706" cy="232172"/>
          </a:xfrm>
          <a:prstGeom prst="roundRect">
            <a:avLst>
              <a:gd name="adj" fmla="val 4098459"/>
            </a:avLst>
          </a:prstGeom>
          <a:solidFill>
            <a:srgbClr val="FBBF24">
              <a:alpha val="18000"/>
            </a:srgbClr>
          </a:solidFill>
          <a:ln w="7144">
            <a:solidFill>
              <a:srgbClr val="FBBF24"/>
            </a:solidFill>
            <a:prstDash val="solid"/>
          </a:ln>
        </p:spPr>
        <p:txBody>
          <a:bodyPr wrap="square" rtlCol="0" anchor="ctr"/>
          <a:lstStyle/>
          <a:p>
            <a:pPr indent="0" marL="0">
              <a:buNone/>
            </a:pPr>
            <a:endParaRPr lang="en-US" dirty="0"/>
          </a:p>
        </p:txBody>
      </p:sp>
      <p:sp>
        <p:nvSpPr>
          <p:cNvPr id="13" name="Text 7"/>
          <p:cNvSpPr/>
          <p:nvPr/>
        </p:nvSpPr>
        <p:spPr>
          <a:xfrm>
            <a:off x="850106" y="3682603"/>
            <a:ext cx="1958950" cy="126609"/>
          </a:xfrm>
          <a:prstGeom prst="rect">
            <a:avLst/>
          </a:prstGeom>
          <a:noFill/>
          <a:ln/>
        </p:spPr>
        <p:txBody>
          <a:bodyPr wrap="none" lIns="85725" tIns="42863" rIns="85725" bIns="42863" rtlCol="0" anchor="t"/>
          <a:lstStyle/>
          <a:p>
            <a:pPr algn="l" indent="0" marL="0">
              <a:lnSpc>
                <a:spcPts val="1097"/>
              </a:lnSpc>
              <a:buNone/>
            </a:pPr>
            <a:r>
              <a:rPr lang="en-US" sz="800" b="1" spc="102" kern="0" dirty="0">
                <a:solidFill>
                  <a:srgbClr val="FBBF24"/>
                </a:solidFill>
                <a:latin typeface="Carlito" pitchFamily="34" charset="0"/>
                <a:ea typeface="Carlito" pitchFamily="34" charset="-122"/>
                <a:cs typeface="Carlito" pitchFamily="34" charset="-120"/>
              </a:rPr>
              <a:t>DESTINO REVELADO CADA AÑO</a:t>
            </a:r>
            <a:endParaRPr lang="en-US" sz="800" dirty="0"/>
          </a:p>
        </p:txBody>
      </p:sp>
      <p:sp>
        <p:nvSpPr>
          <p:cNvPr id="14" name="Text 8"/>
          <p:cNvSpPr/>
          <p:nvPr/>
        </p:nvSpPr>
        <p:spPr>
          <a:xfrm>
            <a:off x="692944" y="3687961"/>
            <a:ext cx="100013" cy="100013"/>
          </a:xfrm>
          <a:prstGeom prst="rect">
            <a:avLst/>
          </a:prstGeom>
          <a:noFill/>
          <a:ln/>
        </p:spPr>
        <p:txBody>
          <a:bodyPr wrap="none" lIns="0" tIns="0" rIns="0" bIns="0" rtlCol="0" anchor="ctr"/>
          <a:lstStyle/>
          <a:p>
            <a:pPr algn="ctr" indent="0" marL="0">
              <a:buNone/>
            </a:pPr>
            <a:r>
              <a:rPr lang="en-US" sz="984" dirty="0">
                <a:solidFill>
                  <a:srgbClr val="FBBF24"/>
                </a:solidFill>
                <a:latin typeface="Segoe UI Symbol" pitchFamily="34" charset="0"/>
                <a:ea typeface="Segoe UI Symbol" pitchFamily="34" charset="-122"/>
                <a:cs typeface="Segoe UI Symbol" pitchFamily="34" charset="-120"/>
              </a:rPr>
              <a:t>◯</a:t>
            </a:r>
            <a:endParaRPr lang="en-US" sz="984" dirty="0"/>
          </a:p>
        </p:txBody>
      </p:sp>
      <p:sp>
        <p:nvSpPr>
          <p:cNvPr id="15" name="Text 9"/>
          <p:cNvSpPr/>
          <p:nvPr/>
        </p:nvSpPr>
        <p:spPr>
          <a:xfrm>
            <a:off x="600075" y="3914775"/>
            <a:ext cx="4890236" cy="231458"/>
          </a:xfrm>
          <a:prstGeom prst="rect">
            <a:avLst/>
          </a:prstGeom>
          <a:noFill/>
          <a:ln/>
          <a:effectLst>
            <a:outerShdw sx="100000" sy="100000" kx="0" ky="0" algn="bl" rotWithShape="0" blurRad="114300" dist="19050" dir="5400000">
              <a:srgbClr val="000000">
                <a:alpha val="60000"/>
              </a:srgbClr>
            </a:outerShdw>
          </a:effectLst>
        </p:spPr>
        <p:txBody>
          <a:bodyPr wrap="square" lIns="0" tIns="0" rIns="0" bIns="0" rtlCol="0" anchor="t"/>
          <a:lstStyle/>
          <a:p>
            <a:pPr algn="l" indent="0" marL="0">
              <a:lnSpc>
                <a:spcPts val="1688"/>
              </a:lnSpc>
              <a:buNone/>
            </a:pPr>
            <a:r>
              <a:rPr lang="en-US" sz="1350" b="1" dirty="0">
                <a:solidFill>
                  <a:srgbClr val="FFFFFF"/>
                </a:solidFill>
                <a:latin typeface="Carlito" pitchFamily="34" charset="0"/>
                <a:ea typeface="Carlito" pitchFamily="34" charset="-122"/>
                <a:cs typeface="Carlito" pitchFamily="34" charset="-120"/>
              </a:rPr>
              <a:t>Paraíso tropical · Vacaciones VIP con tu red.</a:t>
            </a:r>
            <a:endParaRPr lang="en-US" sz="1350" dirty="0"/>
          </a:p>
        </p:txBody>
      </p:sp>
      <p:sp>
        <p:nvSpPr>
          <p:cNvPr id="16" name="Text 10"/>
          <p:cNvSpPr/>
          <p:nvPr/>
        </p:nvSpPr>
        <p:spPr>
          <a:xfrm>
            <a:off x="5541318" y="1560909"/>
            <a:ext cx="3141911" cy="850106"/>
          </a:xfrm>
          <a:prstGeom prst="roundRect">
            <a:avLst>
              <a:gd name="adj" fmla="val 15686"/>
            </a:avLst>
          </a:prstGeom>
          <a:solidFill>
            <a:srgbClr val="0F172A">
              <a:alpha val="55000"/>
            </a:srgbClr>
          </a:solidFill>
          <a:ln w="7144">
            <a:solidFill>
              <a:srgbClr val="FBBF24"/>
            </a:solidFill>
            <a:prstDash val="solid"/>
          </a:ln>
        </p:spPr>
        <p:txBody>
          <a:bodyPr wrap="square" rtlCol="0" anchor="ctr"/>
          <a:lstStyle/>
          <a:p>
            <a:pPr indent="0" marL="0">
              <a:buNone/>
            </a:pPr>
            <a:endParaRPr lang="en-US" dirty="0"/>
          </a:p>
        </p:txBody>
      </p:sp>
      <p:sp>
        <p:nvSpPr>
          <p:cNvPr id="17" name="Text 11"/>
          <p:cNvSpPr/>
          <p:nvPr/>
        </p:nvSpPr>
        <p:spPr>
          <a:xfrm>
            <a:off x="5673477" y="1814513"/>
            <a:ext cx="616863" cy="370332"/>
          </a:xfrm>
          <a:prstGeom prst="rect">
            <a:avLst/>
          </a:prstGeom>
          <a:noFill/>
          <a:ln/>
        </p:spPr>
        <p:txBody>
          <a:bodyPr wrap="none" lIns="0" tIns="0" rIns="0" bIns="0" rtlCol="0" anchor="t"/>
          <a:lstStyle/>
          <a:p>
            <a:pPr algn="l" indent="0" marL="0">
              <a:lnSpc>
                <a:spcPts val="2700"/>
              </a:lnSpc>
              <a:buNone/>
            </a:pPr>
            <a:r>
              <a:rPr lang="en-US" sz="2700" b="1" spc="-108" kern="0" dirty="0">
                <a:solidFill>
                  <a:srgbClr val="FBBF24"/>
                </a:solidFill>
                <a:latin typeface="Segoe UI Symbol" pitchFamily="34" charset="0"/>
                <a:ea typeface="Segoe UI Symbol" pitchFamily="34" charset="-122"/>
                <a:cs typeface="Segoe UI Symbol" pitchFamily="34" charset="-120"/>
              </a:rPr>
              <a:t>1★</a:t>
            </a:r>
            <a:endParaRPr lang="en-US" sz="2700" dirty="0"/>
          </a:p>
        </p:txBody>
      </p:sp>
      <p:sp>
        <p:nvSpPr>
          <p:cNvPr id="18" name="Text 12"/>
          <p:cNvSpPr/>
          <p:nvPr/>
        </p:nvSpPr>
        <p:spPr>
          <a:xfrm>
            <a:off x="6173316" y="1778794"/>
            <a:ext cx="2377753" cy="236887"/>
          </a:xfrm>
          <a:prstGeom prst="rect">
            <a:avLst/>
          </a:prstGeom>
          <a:noFill/>
          <a:ln/>
        </p:spPr>
        <p:txBody>
          <a:bodyPr wrap="none" lIns="0" tIns="0" rIns="0" bIns="0" rtlCol="0" anchor="t">
            <a:normAutofit/>
          </a:bodyPr>
          <a:lstStyle/>
          <a:p>
            <a:pPr algn="l" indent="0" marL="0">
              <a:lnSpc>
                <a:spcPts val="1856"/>
              </a:lnSpc>
              <a:buNone/>
            </a:pPr>
            <a:r>
              <a:rPr lang="en-US" sz="1238" b="1" spc="50" kern="0" dirty="0">
                <a:solidFill>
                  <a:srgbClr val="FFFFFF"/>
                </a:solidFill>
                <a:latin typeface="Liberation Sans Narrow" pitchFamily="34" charset="0"/>
                <a:ea typeface="Liberation Sans Narrow" pitchFamily="34" charset="-122"/>
                <a:cs typeface="Liberation Sans Narrow" pitchFamily="34" charset="-120"/>
              </a:rPr>
              <a:t>1 TICKET</a:t>
            </a:r>
            <a:endParaRPr lang="en-US" sz="1238" dirty="0"/>
          </a:p>
        </p:txBody>
      </p:sp>
      <p:sp>
        <p:nvSpPr>
          <p:cNvPr id="19" name="Text 13"/>
          <p:cNvSpPr/>
          <p:nvPr/>
        </p:nvSpPr>
        <p:spPr>
          <a:xfrm>
            <a:off x="6173316" y="2043113"/>
            <a:ext cx="2377753" cy="164592"/>
          </a:xfrm>
          <a:prstGeom prst="rect">
            <a:avLst/>
          </a:prstGeom>
          <a:noFill/>
          <a:ln/>
        </p:spPr>
        <p:txBody>
          <a:bodyPr wrap="none" lIns="0" tIns="0" rIns="0" bIns="0" rtlCol="0" anchor="t"/>
          <a:lstStyle/>
          <a:p>
            <a:pPr algn="l" indent="0" marL="0">
              <a:lnSpc>
                <a:spcPts val="1181"/>
              </a:lnSpc>
              <a:buNone/>
            </a:pPr>
            <a:r>
              <a:rPr lang="en-US" sz="800" dirty="0">
                <a:solidFill>
                  <a:srgbClr val="94A3B8"/>
                </a:solidFill>
                <a:latin typeface="Carlito" pitchFamily="34" charset="0"/>
                <a:ea typeface="Carlito" pitchFamily="34" charset="-122"/>
                <a:cs typeface="Carlito" pitchFamily="34" charset="-120"/>
              </a:rPr>
              <a:t>Para vos o acompañante.</a:t>
            </a:r>
            <a:endParaRPr lang="en-US" sz="800" dirty="0"/>
          </a:p>
        </p:txBody>
      </p:sp>
      <p:sp>
        <p:nvSpPr>
          <p:cNvPr id="20" name="Text 14"/>
          <p:cNvSpPr/>
          <p:nvPr/>
        </p:nvSpPr>
        <p:spPr>
          <a:xfrm>
            <a:off x="5541318" y="2503884"/>
            <a:ext cx="3141911" cy="850106"/>
          </a:xfrm>
          <a:prstGeom prst="roundRect">
            <a:avLst>
              <a:gd name="adj" fmla="val 15686"/>
            </a:avLst>
          </a:prstGeom>
          <a:solidFill>
            <a:srgbClr val="0F172A">
              <a:alpha val="55000"/>
            </a:srgbClr>
          </a:solidFill>
          <a:ln w="7144">
            <a:solidFill>
              <a:srgbClr val="FBBF24"/>
            </a:solidFill>
            <a:prstDash val="solid"/>
          </a:ln>
        </p:spPr>
        <p:txBody>
          <a:bodyPr wrap="square" rtlCol="0" anchor="ctr"/>
          <a:lstStyle/>
          <a:p>
            <a:pPr indent="0" marL="0">
              <a:buNone/>
            </a:pPr>
            <a:endParaRPr lang="en-US" dirty="0"/>
          </a:p>
        </p:txBody>
      </p:sp>
      <p:sp>
        <p:nvSpPr>
          <p:cNvPr id="21" name="Text 15"/>
          <p:cNvSpPr/>
          <p:nvPr/>
        </p:nvSpPr>
        <p:spPr>
          <a:xfrm>
            <a:off x="5673477" y="2757488"/>
            <a:ext cx="616863" cy="370332"/>
          </a:xfrm>
          <a:prstGeom prst="rect">
            <a:avLst/>
          </a:prstGeom>
          <a:noFill/>
          <a:ln/>
        </p:spPr>
        <p:txBody>
          <a:bodyPr wrap="none" lIns="0" tIns="0" rIns="0" bIns="0" rtlCol="0" anchor="t"/>
          <a:lstStyle/>
          <a:p>
            <a:pPr algn="l" indent="0" marL="0">
              <a:lnSpc>
                <a:spcPts val="2700"/>
              </a:lnSpc>
              <a:buNone/>
            </a:pPr>
            <a:r>
              <a:rPr lang="en-US" sz="2700" b="1" spc="-108" kern="0" dirty="0">
                <a:solidFill>
                  <a:srgbClr val="FBBF24"/>
                </a:solidFill>
                <a:latin typeface="Segoe UI Symbol" pitchFamily="34" charset="0"/>
                <a:ea typeface="Segoe UI Symbol" pitchFamily="34" charset="-122"/>
                <a:cs typeface="Segoe UI Symbol" pitchFamily="34" charset="-120"/>
              </a:rPr>
              <a:t>2★</a:t>
            </a:r>
            <a:endParaRPr lang="en-US" sz="2700" dirty="0"/>
          </a:p>
        </p:txBody>
      </p:sp>
      <p:sp>
        <p:nvSpPr>
          <p:cNvPr id="22" name="Text 16"/>
          <p:cNvSpPr/>
          <p:nvPr/>
        </p:nvSpPr>
        <p:spPr>
          <a:xfrm>
            <a:off x="6173316" y="2721769"/>
            <a:ext cx="2377753" cy="236887"/>
          </a:xfrm>
          <a:prstGeom prst="rect">
            <a:avLst/>
          </a:prstGeom>
          <a:noFill/>
          <a:ln/>
        </p:spPr>
        <p:txBody>
          <a:bodyPr wrap="none" lIns="0" tIns="0" rIns="0" bIns="0" rtlCol="0" anchor="t">
            <a:normAutofit/>
          </a:bodyPr>
          <a:lstStyle/>
          <a:p>
            <a:pPr algn="l" indent="0" marL="0">
              <a:lnSpc>
                <a:spcPts val="1856"/>
              </a:lnSpc>
              <a:buNone/>
            </a:pPr>
            <a:r>
              <a:rPr lang="en-US" sz="1238" b="1" spc="50" kern="0" dirty="0">
                <a:solidFill>
                  <a:srgbClr val="FFFFFF"/>
                </a:solidFill>
                <a:latin typeface="Liberation Sans Narrow" pitchFamily="34" charset="0"/>
                <a:ea typeface="Liberation Sans Narrow" pitchFamily="34" charset="-122"/>
                <a:cs typeface="Liberation Sans Narrow" pitchFamily="34" charset="-120"/>
              </a:rPr>
              <a:t>2 TICKETS</a:t>
            </a:r>
            <a:endParaRPr lang="en-US" sz="1238" dirty="0"/>
          </a:p>
        </p:txBody>
      </p:sp>
      <p:sp>
        <p:nvSpPr>
          <p:cNvPr id="23" name="Text 17"/>
          <p:cNvSpPr/>
          <p:nvPr/>
        </p:nvSpPr>
        <p:spPr>
          <a:xfrm>
            <a:off x="6173316" y="2986088"/>
            <a:ext cx="2487481" cy="164592"/>
          </a:xfrm>
          <a:prstGeom prst="rect">
            <a:avLst/>
          </a:prstGeom>
          <a:noFill/>
          <a:ln/>
        </p:spPr>
        <p:txBody>
          <a:bodyPr wrap="square" lIns="0" tIns="0" rIns="0" bIns="0" rtlCol="0" anchor="t"/>
          <a:lstStyle/>
          <a:p>
            <a:pPr algn="l" indent="0" marL="0">
              <a:lnSpc>
                <a:spcPts val="1181"/>
              </a:lnSpc>
              <a:buNone/>
            </a:pPr>
            <a:r>
              <a:rPr lang="en-US" sz="800" dirty="0">
                <a:solidFill>
                  <a:srgbClr val="94A3B8"/>
                </a:solidFill>
                <a:latin typeface="Carlito" pitchFamily="34" charset="0"/>
                <a:ea typeface="Carlito" pitchFamily="34" charset="-122"/>
                <a:cs typeface="Carlito" pitchFamily="34" charset="-120"/>
              </a:rPr>
              <a:t>Acumulables al año siguiente.</a:t>
            </a:r>
            <a:endParaRPr lang="en-US" sz="800" dirty="0"/>
          </a:p>
        </p:txBody>
      </p:sp>
      <p:sp>
        <p:nvSpPr>
          <p:cNvPr id="24" name="Text 18"/>
          <p:cNvSpPr/>
          <p:nvPr/>
        </p:nvSpPr>
        <p:spPr>
          <a:xfrm>
            <a:off x="5544889" y="3450431"/>
            <a:ext cx="3134767" cy="842963"/>
          </a:xfrm>
          <a:prstGeom prst="roundRect">
            <a:avLst>
              <a:gd name="adj" fmla="val 15819"/>
            </a:avLst>
          </a:prstGeom>
          <a:solidFill>
            <a:srgbClr val="0F172A">
              <a:alpha val="55000"/>
            </a:srgbClr>
          </a:solidFill>
          <a:ln w="14288">
            <a:solidFill>
              <a:srgbClr val="FBBF24"/>
            </a:solidFill>
            <a:prstDash val="solid"/>
          </a:ln>
          <a:effectLst>
            <a:outerShdw sx="100000" sy="100000" kx="0" ky="0" algn="bl" rotWithShape="0" blurRad="228600" dist="50800" dir="16200000">
              <a:srgbClr val="FBBF24">
                <a:alpha val="30000"/>
              </a:srgbClr>
            </a:outerShdw>
          </a:effectLst>
        </p:spPr>
        <p:txBody>
          <a:bodyPr wrap="square" rtlCol="0" anchor="ctr"/>
          <a:lstStyle/>
          <a:p>
            <a:pPr indent="0" marL="0">
              <a:buNone/>
            </a:pPr>
            <a:endParaRPr lang="en-US" dirty="0"/>
          </a:p>
        </p:txBody>
      </p:sp>
      <p:sp>
        <p:nvSpPr>
          <p:cNvPr id="25" name="Text 19"/>
          <p:cNvSpPr/>
          <p:nvPr/>
        </p:nvSpPr>
        <p:spPr>
          <a:xfrm>
            <a:off x="5680621" y="3700463"/>
            <a:ext cx="616863" cy="370332"/>
          </a:xfrm>
          <a:prstGeom prst="rect">
            <a:avLst/>
          </a:prstGeom>
          <a:noFill/>
          <a:ln/>
        </p:spPr>
        <p:txBody>
          <a:bodyPr wrap="none" lIns="0" tIns="0" rIns="0" bIns="0" rtlCol="0" anchor="t"/>
          <a:lstStyle/>
          <a:p>
            <a:pPr algn="l" indent="0" marL="0">
              <a:lnSpc>
                <a:spcPts val="2700"/>
              </a:lnSpc>
              <a:buNone/>
            </a:pPr>
            <a:r>
              <a:rPr lang="en-US" sz="2700" b="1" spc="-108" kern="0" dirty="0">
                <a:solidFill>
                  <a:srgbClr val="FBBF24"/>
                </a:solidFill>
                <a:latin typeface="Segoe UI Symbol" pitchFamily="34" charset="0"/>
                <a:ea typeface="Segoe UI Symbol" pitchFamily="34" charset="-122"/>
                <a:cs typeface="Segoe UI Symbol" pitchFamily="34" charset="-120"/>
              </a:rPr>
              <a:t>N★</a:t>
            </a:r>
            <a:endParaRPr lang="en-US" sz="2700" dirty="0"/>
          </a:p>
        </p:txBody>
      </p:sp>
      <p:sp>
        <p:nvSpPr>
          <p:cNvPr id="26" name="Text 20"/>
          <p:cNvSpPr/>
          <p:nvPr/>
        </p:nvSpPr>
        <p:spPr>
          <a:xfrm>
            <a:off x="6180460" y="3664744"/>
            <a:ext cx="2363465" cy="236887"/>
          </a:xfrm>
          <a:prstGeom prst="rect">
            <a:avLst/>
          </a:prstGeom>
          <a:noFill/>
          <a:ln/>
        </p:spPr>
        <p:txBody>
          <a:bodyPr wrap="none" lIns="0" tIns="0" rIns="0" bIns="0" rtlCol="0" anchor="t">
            <a:normAutofit/>
          </a:bodyPr>
          <a:lstStyle/>
          <a:p>
            <a:pPr algn="l" indent="0" marL="0">
              <a:lnSpc>
                <a:spcPts val="1856"/>
              </a:lnSpc>
              <a:buNone/>
            </a:pPr>
            <a:r>
              <a:rPr lang="en-US" sz="1238" b="1" spc="50" kern="0" dirty="0">
                <a:solidFill>
                  <a:srgbClr val="FFFFFF"/>
                </a:solidFill>
                <a:latin typeface="Carlito" pitchFamily="34" charset="0"/>
                <a:ea typeface="Carlito" pitchFamily="34" charset="-122"/>
                <a:cs typeface="Carlito" pitchFamily="34" charset="-120"/>
              </a:rPr>
              <a:t>N TICKETS</a:t>
            </a:r>
            <a:endParaRPr lang="en-US" sz="1238" dirty="0"/>
          </a:p>
        </p:txBody>
      </p:sp>
      <p:sp>
        <p:nvSpPr>
          <p:cNvPr id="27" name="Text 21"/>
          <p:cNvSpPr/>
          <p:nvPr/>
        </p:nvSpPr>
        <p:spPr>
          <a:xfrm>
            <a:off x="6180460" y="3929063"/>
            <a:ext cx="2363465" cy="164592"/>
          </a:xfrm>
          <a:prstGeom prst="rect">
            <a:avLst/>
          </a:prstGeom>
          <a:noFill/>
          <a:ln/>
        </p:spPr>
        <p:txBody>
          <a:bodyPr wrap="none" lIns="0" tIns="0" rIns="0" bIns="0" rtlCol="0" anchor="t"/>
          <a:lstStyle/>
          <a:p>
            <a:pPr algn="l" indent="0" marL="0">
              <a:lnSpc>
                <a:spcPts val="1181"/>
              </a:lnSpc>
              <a:buNone/>
            </a:pPr>
            <a:r>
              <a:rPr lang="en-US" sz="800" dirty="0">
                <a:solidFill>
                  <a:srgbClr val="94A3B8"/>
                </a:solidFill>
                <a:latin typeface="Carlito" pitchFamily="34" charset="0"/>
                <a:ea typeface="Carlito" pitchFamily="34" charset="-122"/>
                <a:cs typeface="Carlito" pitchFamily="34" charset="-120"/>
              </a:rPr>
              <a:t>Tu red te lleva a viajar.</a:t>
            </a:r>
            <a:endParaRPr lang="en-US" sz="800" dirty="0"/>
          </a:p>
        </p:txBody>
      </p:sp>
      <p:sp>
        <p:nvSpPr>
          <p:cNvPr id="28" name="Text 22"/>
          <p:cNvSpPr/>
          <p:nvPr/>
        </p:nvSpPr>
        <p:spPr>
          <a:xfrm>
            <a:off x="464344" y="4236244"/>
            <a:ext cx="8215313" cy="471488"/>
          </a:xfrm>
          <a:prstGeom prst="roundRect">
            <a:avLst>
              <a:gd name="adj" fmla="val 32323"/>
            </a:avLst>
          </a:prstGeom>
          <a:solidFill>
            <a:srgbClr val="0F172A">
              <a:alpha val="70000"/>
            </a:srgbClr>
          </a:solidFill>
          <a:ln w="14288">
            <a:solidFill>
              <a:srgbClr val="FBBF24"/>
            </a:solidFill>
            <a:prstDash val="solid"/>
          </a:ln>
          <a:effectLst>
            <a:outerShdw sx="100000" sy="100000" kx="0" ky="0" algn="bl" rotWithShape="0" blurRad="171450" dist="50800" dir="16200000">
              <a:srgbClr val="FBBF24">
                <a:alpha val="18000"/>
              </a:srgbClr>
            </a:outerShdw>
          </a:effectLst>
        </p:spPr>
        <p:txBody>
          <a:bodyPr wrap="square" rtlCol="0" anchor="ctr"/>
          <a:lstStyle/>
          <a:p>
            <a:pPr indent="0" marL="0">
              <a:buNone/>
            </a:pPr>
            <a:endParaRPr lang="en-US" dirty="0"/>
          </a:p>
        </p:txBody>
      </p:sp>
      <p:sp>
        <p:nvSpPr>
          <p:cNvPr id="29" name="Text 23"/>
          <p:cNvSpPr/>
          <p:nvPr/>
        </p:nvSpPr>
        <p:spPr>
          <a:xfrm>
            <a:off x="642938" y="4357688"/>
            <a:ext cx="228600" cy="228600"/>
          </a:xfrm>
          <a:prstGeom prst="rect">
            <a:avLst/>
          </a:prstGeom>
          <a:noFill/>
          <a:ln/>
        </p:spPr>
        <p:txBody>
          <a:bodyPr wrap="none" lIns="0" tIns="0" rIns="0" bIns="0" rtlCol="0" anchor="ctr"/>
          <a:lstStyle/>
          <a:p>
            <a:pPr algn="ctr" indent="0" marL="0">
              <a:buNone/>
            </a:pPr>
            <a:r>
              <a:rPr lang="en-US" sz="2250" dirty="0">
                <a:solidFill>
                  <a:srgbClr val="FBBF24"/>
                </a:solidFill>
                <a:latin typeface="Segoe UI Symbol" pitchFamily="34" charset="0"/>
                <a:ea typeface="Segoe UI Symbol" pitchFamily="34" charset="-122"/>
                <a:cs typeface="Segoe UI Symbol" pitchFamily="34" charset="-120"/>
              </a:rPr>
              <a:t>✈</a:t>
            </a:r>
            <a:endParaRPr lang="en-US" sz="2250" dirty="0"/>
          </a:p>
        </p:txBody>
      </p:sp>
      <p:sp>
        <p:nvSpPr>
          <p:cNvPr id="30" name="Text 24"/>
          <p:cNvSpPr/>
          <p:nvPr/>
        </p:nvSpPr>
        <p:spPr>
          <a:xfrm>
            <a:off x="1000125" y="4386263"/>
            <a:ext cx="7500938" cy="185166"/>
          </a:xfrm>
          <a:prstGeom prst="rect">
            <a:avLst/>
          </a:prstGeom>
          <a:noFill/>
          <a:ln/>
        </p:spPr>
        <p:txBody>
          <a:bodyPr wrap="square" lIns="0" tIns="0" rIns="0" bIns="0" rtlCol="0" anchor="t"/>
          <a:lstStyle/>
          <a:p>
            <a:pPr algn="l" indent="0" marL="0">
              <a:lnSpc>
                <a:spcPts val="1350"/>
              </a:lnSpc>
              <a:buNone/>
            </a:pPr>
            <a:r>
              <a:rPr lang="en-US" sz="900" b="1" spc="90" kern="0" dirty="0">
                <a:solidFill>
                  <a:srgbClr val="FBBF24"/>
                </a:solidFill>
                <a:latin typeface="Carlito" pitchFamily="34" charset="0"/>
                <a:ea typeface="Carlito" pitchFamily="34" charset="-122"/>
                <a:cs typeface="Carlito" pitchFamily="34" charset="-120"/>
              </a:rPr>
              <a:t>CADA ESTRELLA DIAMANTE = 1 TICKET · ACUMULABLE · NO EXPIRA · ORGANIZADO POR PROFILEIA</a:t>
            </a:r>
            <a:endParaRPr lang="en-US" sz="900" dirty="0"/>
          </a:p>
        </p:txBody>
      </p:sp>
      <p:pic>
        <p:nvPicPr>
          <p:cNvPr id="31"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57175"/>
            <a:ext cx="228600" cy="228600"/>
          </a:xfrm>
          <a:prstGeom prst="rect">
            <a:avLst/>
          </a:prstGeom>
        </p:spPr>
      </p:pic>
      <p:sp>
        <p:nvSpPr>
          <p:cNvPr id="32" name="Text 25"/>
          <p:cNvSpPr/>
          <p:nvPr/>
        </p:nvSpPr>
        <p:spPr>
          <a:xfrm>
            <a:off x="771525" y="269677"/>
            <a:ext cx="1036272"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33" name="Text 26"/>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07 · 1 DIAMANTE = 1 TICKET</a:t>
            </a:r>
            <a:endParaRPr lang="en-US" sz="800" dirty="0"/>
          </a:p>
        </p:txBody>
      </p:sp>
      <p:sp>
        <p:nvSpPr>
          <p:cNvPr id="34" name="Text 27"/>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13 / 16</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5970724" y="232172"/>
            <a:ext cx="2712504" cy="260747"/>
          </a:xfrm>
          <a:prstGeom prst="roundRect">
            <a:avLst>
              <a:gd name="adj" fmla="val 36530"/>
            </a:avLst>
          </a:prstGeom>
          <a:solidFill>
            <a:srgbClr val="10B981">
              <a:alpha val="12000"/>
            </a:srgbClr>
          </a:solidFill>
          <a:ln w="7144">
            <a:solidFill>
              <a:srgbClr val="10B981"/>
            </a:solidFill>
            <a:prstDash val="solid"/>
          </a:ln>
        </p:spPr>
        <p:txBody>
          <a:bodyPr wrap="square" rtlCol="0" anchor="ctr"/>
          <a:lstStyle/>
          <a:p>
            <a:pPr indent="0" marL="0">
              <a:buNone/>
            </a:pPr>
            <a:endParaRPr lang="en-US" dirty="0"/>
          </a:p>
        </p:txBody>
      </p:sp>
      <p:sp>
        <p:nvSpPr>
          <p:cNvPr id="5" name="Text 1"/>
          <p:cNvSpPr/>
          <p:nvPr/>
        </p:nvSpPr>
        <p:spPr>
          <a:xfrm>
            <a:off x="6274333" y="307181"/>
            <a:ext cx="2291023" cy="126609"/>
          </a:xfrm>
          <a:prstGeom prst="rect">
            <a:avLst/>
          </a:prstGeom>
          <a:noFill/>
          <a:ln/>
        </p:spPr>
        <p:txBody>
          <a:bodyPr wrap="none" lIns="114300" tIns="57150" rIns="114300" bIns="57150" rtlCol="0" anchor="t"/>
          <a:lstStyle/>
          <a:p>
            <a:pPr algn="l" indent="0" marL="0">
              <a:lnSpc>
                <a:spcPts val="1097"/>
              </a:lnSpc>
              <a:buNone/>
            </a:pPr>
            <a:r>
              <a:rPr lang="en-US" sz="800" spc="102" kern="0" dirty="0">
                <a:solidFill>
                  <a:srgbClr val="10B981"/>
                </a:solidFill>
                <a:latin typeface="Liberation Sans Narrow" pitchFamily="34" charset="0"/>
                <a:ea typeface="Liberation Sans Narrow" pitchFamily="34" charset="-122"/>
                <a:cs typeface="Liberation Sans Narrow" pitchFamily="34" charset="-120"/>
              </a:rPr>
              <a:t>FORMA 08 · COMPRESIÓN DINÁMICA</a:t>
            </a:r>
            <a:endParaRPr lang="en-US" sz="800" dirty="0"/>
          </a:p>
        </p:txBody>
      </p:sp>
      <p:sp>
        <p:nvSpPr>
          <p:cNvPr id="6" name="Text 2"/>
          <p:cNvSpPr/>
          <p:nvPr/>
        </p:nvSpPr>
        <p:spPr>
          <a:xfrm>
            <a:off x="6088596" y="305395"/>
            <a:ext cx="114300" cy="114300"/>
          </a:xfrm>
          <a:prstGeom prst="rect">
            <a:avLst/>
          </a:prstGeom>
          <a:noFill/>
          <a:ln/>
        </p:spPr>
        <p:txBody>
          <a:bodyPr wrap="none" lIns="0" tIns="0" rIns="0" bIns="0" rtlCol="0" anchor="ctr"/>
          <a:lstStyle/>
          <a:p>
            <a:pPr algn="ctr" indent="0" marL="0">
              <a:buNone/>
            </a:pPr>
            <a:r>
              <a:rPr lang="en-US" sz="1125" dirty="0">
                <a:solidFill>
                  <a:srgbClr val="10B981"/>
                </a:solidFill>
                <a:latin typeface="Segoe UI Symbol" pitchFamily="34" charset="0"/>
                <a:ea typeface="Segoe UI Symbol" pitchFamily="34" charset="-122"/>
                <a:cs typeface="Segoe UI Symbol" pitchFamily="34" charset="-120"/>
              </a:rPr>
              <a:t>✦</a:t>
            </a:r>
            <a:endParaRPr lang="en-US" sz="1125" dirty="0"/>
          </a:p>
        </p:txBody>
      </p:sp>
      <p:sp>
        <p:nvSpPr>
          <p:cNvPr id="7" name="Text 3"/>
          <p:cNvSpPr/>
          <p:nvPr/>
        </p:nvSpPr>
        <p:spPr>
          <a:xfrm>
            <a:off x="457200" y="600075"/>
            <a:ext cx="8636000" cy="453633"/>
          </a:xfrm>
          <a:prstGeom prst="rect">
            <a:avLst/>
          </a:prstGeom>
          <a:noFill/>
          <a:ln/>
        </p:spPr>
        <p:txBody>
          <a:bodyPr wrap="square" lIns="0" tIns="0" rIns="0" bIns="0" rtlCol="0" anchor="t"/>
          <a:lstStyle/>
          <a:p>
            <a:pPr algn="l" indent="0" marL="0">
              <a:lnSpc>
                <a:spcPts val="3307"/>
              </a:lnSpc>
              <a:buNone/>
            </a:pPr>
            <a:r>
              <a:rPr lang="en-US" sz="3150" b="1" spc="-79" kern="0" dirty="0">
                <a:solidFill>
                  <a:srgbClr val="FFFFFF"/>
                </a:solidFill>
                <a:latin typeface="Carlito" pitchFamily="34" charset="0"/>
                <a:ea typeface="Carlito" pitchFamily="34" charset="-122"/>
                <a:cs typeface="Carlito" pitchFamily="34" charset="-120"/>
              </a:rPr>
              <a:t>Ninguna comisión </a:t>
            </a:r>
            <a:pPr algn="l" indent="0" marL="0">
              <a:lnSpc>
                <a:spcPts val="3307"/>
              </a:lnSpc>
              <a:buNone/>
            </a:pPr>
            <a:r>
              <a:rPr lang="en-US" sz="3150" b="1" spc="-79" kern="0" dirty="0">
                <a:solidFill>
                  <a:srgbClr val="10B981"/>
                </a:solidFill>
                <a:latin typeface="Carlito" pitchFamily="34" charset="0"/>
                <a:ea typeface="Carlito" pitchFamily="34" charset="-122"/>
                <a:cs typeface="Carlito" pitchFamily="34" charset="-120"/>
              </a:rPr>
              <a:t>se pierde.</a:t>
            </a:r>
            <a:endParaRPr lang="en-US" sz="3150" dirty="0"/>
          </a:p>
        </p:txBody>
      </p:sp>
      <p:sp>
        <p:nvSpPr>
          <p:cNvPr id="8" name="Text 4"/>
          <p:cNvSpPr/>
          <p:nvPr/>
        </p:nvSpPr>
        <p:spPr>
          <a:xfrm>
            <a:off x="457200" y="1091543"/>
            <a:ext cx="8636000" cy="208312"/>
          </a:xfrm>
          <a:prstGeom prst="rect">
            <a:avLst/>
          </a:prstGeom>
          <a:noFill/>
          <a:ln/>
        </p:spPr>
        <p:txBody>
          <a:bodyPr wrap="square" lIns="0" tIns="0" rIns="0" bIns="0" rtlCol="0" anchor="t"/>
          <a:lstStyle/>
          <a:p>
            <a:pPr algn="l" indent="0" marL="0">
              <a:lnSpc>
                <a:spcPts val="1519"/>
              </a:lnSpc>
              <a:buNone/>
            </a:pPr>
            <a:r>
              <a:rPr lang="en-US" sz="1013" dirty="0">
                <a:solidFill>
                  <a:srgbClr val="94A3B8"/>
                </a:solidFill>
                <a:latin typeface="Carlito" pitchFamily="34" charset="0"/>
                <a:ea typeface="Carlito" pitchFamily="34" charset="-122"/>
                <a:cs typeface="Carlito" pitchFamily="34" charset="-120"/>
              </a:rPr>
              <a:t>Siempre hay un destinatario calificado.</a:t>
            </a:r>
            <a:endParaRPr lang="en-US" sz="1013" dirty="0"/>
          </a:p>
        </p:txBody>
      </p:sp>
      <p:sp>
        <p:nvSpPr>
          <p:cNvPr id="9" name="Text 5"/>
          <p:cNvSpPr/>
          <p:nvPr/>
        </p:nvSpPr>
        <p:spPr>
          <a:xfrm>
            <a:off x="292894" y="1721644"/>
            <a:ext cx="2271713" cy="1843088"/>
          </a:xfrm>
          <a:prstGeom prst="roundRect">
            <a:avLst>
              <a:gd name="adj" fmla="val 10336"/>
            </a:avLst>
          </a:prstGeom>
          <a:solidFill>
            <a:srgbClr val="0F172A">
              <a:alpha val="55000"/>
            </a:srgbClr>
          </a:solidFill>
          <a:ln w="14288">
            <a:solidFill>
              <a:srgbClr val="EF4444"/>
            </a:solidFill>
            <a:prstDash val="solid"/>
          </a:ln>
          <a:effectLst>
            <a:outerShdw sx="100000" sy="100000" kx="0" ky="0" algn="bl" rotWithShape="0" blurRad="190500" dist="50800" dir="16200000">
              <a:srgbClr val="EF4444">
                <a:alpha val="18000"/>
              </a:srgbClr>
            </a:outerShdw>
          </a:effectLst>
        </p:spPr>
        <p:txBody>
          <a:bodyPr wrap="square" rtlCol="0" anchor="ctr"/>
          <a:lstStyle/>
          <a:p>
            <a:pPr indent="0" marL="0">
              <a:buNone/>
            </a:pPr>
            <a:endParaRPr lang="en-US" dirty="0"/>
          </a:p>
        </p:txBody>
      </p:sp>
      <p:sp>
        <p:nvSpPr>
          <p:cNvPr id="10" name="Text 6"/>
          <p:cNvSpPr/>
          <p:nvPr/>
        </p:nvSpPr>
        <p:spPr>
          <a:xfrm>
            <a:off x="1200150" y="1900238"/>
            <a:ext cx="457200" cy="457200"/>
          </a:xfrm>
          <a:prstGeom prst="rect">
            <a:avLst/>
          </a:prstGeom>
          <a:noFill/>
          <a:ln/>
        </p:spPr>
        <p:txBody>
          <a:bodyPr wrap="none" lIns="0" tIns="0" rIns="0" bIns="0" rtlCol="0" anchor="ctr"/>
          <a:lstStyle/>
          <a:p>
            <a:pPr algn="ctr" indent="0" marL="0">
              <a:buNone/>
            </a:pPr>
            <a:r>
              <a:rPr lang="en-US" sz="4500" dirty="0">
                <a:solidFill>
                  <a:srgbClr val="EF4444"/>
                </a:solidFill>
                <a:latin typeface="Segoe UI Symbol" pitchFamily="34" charset="0"/>
                <a:ea typeface="Segoe UI Symbol" pitchFamily="34" charset="-122"/>
                <a:cs typeface="Segoe UI Symbol" pitchFamily="34" charset="-120"/>
              </a:rPr>
              <a:t>☻</a:t>
            </a:r>
            <a:endParaRPr lang="en-US" sz="4500" dirty="0"/>
          </a:p>
        </p:txBody>
      </p:sp>
      <p:sp>
        <p:nvSpPr>
          <p:cNvPr id="11" name="Text 7"/>
          <p:cNvSpPr/>
          <p:nvPr/>
        </p:nvSpPr>
        <p:spPr>
          <a:xfrm>
            <a:off x="995883" y="2428875"/>
            <a:ext cx="1246495" cy="231458"/>
          </a:xfrm>
          <a:prstGeom prst="rect">
            <a:avLst/>
          </a:prstGeom>
          <a:noFill/>
          <a:ln/>
        </p:spPr>
        <p:txBody>
          <a:bodyPr wrap="none" lIns="0" tIns="0" rIns="0" bIns="0" rtlCol="0" anchor="t"/>
          <a:lstStyle/>
          <a:p>
            <a:pPr algn="l" indent="0" marL="0">
              <a:lnSpc>
                <a:spcPts val="1688"/>
              </a:lnSpc>
              <a:buNone/>
            </a:pPr>
            <a:r>
              <a:rPr lang="en-US" sz="1125" b="1" spc="180" kern="0" dirty="0">
                <a:solidFill>
                  <a:srgbClr val="EF4444"/>
                </a:solidFill>
                <a:latin typeface="Carlito" pitchFamily="34" charset="0"/>
                <a:ea typeface="Carlito" pitchFamily="34" charset="-122"/>
                <a:cs typeface="Carlito" pitchFamily="34" charset="-120"/>
              </a:rPr>
              <a:t>INACTIVO</a:t>
            </a:r>
            <a:endParaRPr lang="en-US" sz="1125" dirty="0"/>
          </a:p>
        </p:txBody>
      </p:sp>
      <p:sp>
        <p:nvSpPr>
          <p:cNvPr id="12" name="Text 8"/>
          <p:cNvSpPr/>
          <p:nvPr/>
        </p:nvSpPr>
        <p:spPr>
          <a:xfrm>
            <a:off x="631775" y="2714625"/>
            <a:ext cx="1797100" cy="231458"/>
          </a:xfrm>
          <a:prstGeom prst="rect">
            <a:avLst/>
          </a:prstGeom>
          <a:noFill/>
          <a:ln/>
        </p:spPr>
        <p:txBody>
          <a:bodyPr wrap="none" lIns="0" tIns="0" rIns="0" bIns="0" rtlCol="0" anchor="t"/>
          <a:lstStyle/>
          <a:p>
            <a:pPr algn="l" indent="0" marL="0">
              <a:lnSpc>
                <a:spcPts val="1688"/>
              </a:lnSpc>
              <a:buNone/>
            </a:pPr>
            <a:r>
              <a:rPr lang="en-US" sz="1688" b="1" spc="-51" kern="0" dirty="0">
                <a:solidFill>
                  <a:srgbClr val="CBD5E1"/>
                </a:solidFill>
                <a:latin typeface="Liberation Sans Narrow" pitchFamily="34" charset="0"/>
                <a:ea typeface="Liberation Sans Narrow" pitchFamily="34" charset="-122"/>
                <a:cs typeface="Liberation Sans Narrow" pitchFamily="34" charset="-120"/>
              </a:rPr>
              <a:t>$50 bloqueado</a:t>
            </a:r>
            <a:endParaRPr lang="en-US" sz="1688" dirty="0"/>
          </a:p>
        </p:txBody>
      </p:sp>
      <p:sp>
        <p:nvSpPr>
          <p:cNvPr id="13" name="Text 9"/>
          <p:cNvSpPr/>
          <p:nvPr/>
        </p:nvSpPr>
        <p:spPr>
          <a:xfrm>
            <a:off x="798627" y="3000375"/>
            <a:ext cx="1260247" cy="162020"/>
          </a:xfrm>
          <a:prstGeom prst="rect">
            <a:avLst/>
          </a:prstGeom>
          <a:noFill/>
          <a:ln/>
        </p:spPr>
        <p:txBody>
          <a:bodyPr wrap="none" lIns="0" tIns="0" rIns="0" bIns="0" rtlCol="0" anchor="t"/>
          <a:lstStyle/>
          <a:p>
            <a:pPr algn="ctr" indent="0" marL="0">
              <a:lnSpc>
                <a:spcPts val="1181"/>
              </a:lnSpc>
              <a:buNone/>
            </a:pPr>
            <a:r>
              <a:rPr lang="en-US" sz="844" dirty="0">
                <a:solidFill>
                  <a:srgbClr val="94A3B8"/>
                </a:solidFill>
                <a:latin typeface="Carlito" pitchFamily="34" charset="0"/>
                <a:ea typeface="Carlito" pitchFamily="34" charset="-122"/>
                <a:cs typeface="Carlito" pitchFamily="34" charset="-120"/>
              </a:rPr>
              <a:t>Posición no calificada</a:t>
            </a:r>
            <a:endParaRPr lang="en-US" sz="844" dirty="0"/>
          </a:p>
        </p:txBody>
      </p:sp>
      <p:sp>
        <p:nvSpPr>
          <p:cNvPr id="14" name="Text 10"/>
          <p:cNvSpPr/>
          <p:nvPr/>
        </p:nvSpPr>
        <p:spPr>
          <a:xfrm>
            <a:off x="2634035" y="2275284"/>
            <a:ext cx="920382" cy="158306"/>
          </a:xfrm>
          <a:prstGeom prst="rect">
            <a:avLst/>
          </a:prstGeom>
          <a:noFill/>
          <a:ln/>
        </p:spPr>
        <p:txBody>
          <a:bodyPr wrap="none" lIns="0" tIns="0" rIns="0" bIns="0" rtlCol="0" anchor="t">
            <a:normAutofit/>
          </a:bodyPr>
          <a:lstStyle/>
          <a:p>
            <a:pPr algn="l" indent="0" marL="0">
              <a:lnSpc>
                <a:spcPts val="1013"/>
              </a:lnSpc>
              <a:buNone/>
            </a:pPr>
            <a:r>
              <a:rPr lang="en-US" sz="800" b="1" spc="68" kern="0" dirty="0">
                <a:solidFill>
                  <a:srgbClr val="22D3EE"/>
                </a:solidFill>
                <a:latin typeface="Carlito" pitchFamily="34" charset="0"/>
                <a:ea typeface="Carlito" pitchFamily="34" charset="-122"/>
                <a:cs typeface="Carlito" pitchFamily="34" charset="-120"/>
              </a:rPr>
              <a:t>COMPRESIÓN</a:t>
            </a:r>
            <a:endParaRPr lang="en-US" sz="800" dirty="0"/>
          </a:p>
        </p:txBody>
      </p:sp>
      <p:sp>
        <p:nvSpPr>
          <p:cNvPr id="15" name="Text 11"/>
          <p:cNvSpPr/>
          <p:nvPr/>
        </p:nvSpPr>
        <p:spPr>
          <a:xfrm>
            <a:off x="2828925" y="2461022"/>
            <a:ext cx="342900" cy="342900"/>
          </a:xfrm>
          <a:prstGeom prst="rect">
            <a:avLst/>
          </a:prstGeom>
          <a:noFill/>
          <a:ln/>
        </p:spPr>
        <p:txBody>
          <a:bodyPr wrap="none" lIns="0" tIns="0" rIns="0" bIns="0" rtlCol="0" anchor="ctr"/>
          <a:lstStyle/>
          <a:p>
            <a:pPr algn="ctr" indent="0" marL="0">
              <a:buNone/>
            </a:pPr>
            <a:r>
              <a:rPr lang="en-US" sz="3375" dirty="0">
                <a:solidFill>
                  <a:srgbClr val="FFFFFF"/>
                </a:solidFill>
                <a:latin typeface="Segoe UI Symbol" pitchFamily="34" charset="0"/>
                <a:ea typeface="Segoe UI Symbol" pitchFamily="34" charset="-122"/>
                <a:cs typeface="Segoe UI Symbol" pitchFamily="34" charset="-120"/>
              </a:rPr>
              <a:t>→</a:t>
            </a:r>
            <a:endParaRPr lang="en-US" sz="3375" dirty="0"/>
          </a:p>
        </p:txBody>
      </p:sp>
      <p:sp>
        <p:nvSpPr>
          <p:cNvPr id="16" name="Text 12"/>
          <p:cNvSpPr/>
          <p:nvPr/>
        </p:nvSpPr>
        <p:spPr>
          <a:xfrm>
            <a:off x="2727350" y="2871788"/>
            <a:ext cx="128588" cy="128588"/>
          </a:xfrm>
          <a:prstGeom prst="rect">
            <a:avLst/>
          </a:prstGeom>
          <a:noFill/>
          <a:ln/>
        </p:spPr>
        <p:txBody>
          <a:bodyPr wrap="none" lIns="0" tIns="0" rIns="0" bIns="0" rtlCol="0" anchor="ctr"/>
          <a:lstStyle/>
          <a:p>
            <a:pPr algn="ctr" indent="0" marL="0">
              <a:buNone/>
            </a:pPr>
            <a:r>
              <a:rPr lang="en-US" sz="1266" dirty="0">
                <a:solidFill>
                  <a:srgbClr val="22D3EE"/>
                </a:solidFill>
                <a:latin typeface="Segoe UI Symbol" pitchFamily="34" charset="0"/>
                <a:ea typeface="Segoe UI Symbol" pitchFamily="34" charset="-122"/>
                <a:cs typeface="Segoe UI Symbol" pitchFamily="34" charset="-120"/>
              </a:rPr>
              <a:t>↑</a:t>
            </a:r>
            <a:endParaRPr lang="en-US" sz="1266" dirty="0"/>
          </a:p>
        </p:txBody>
      </p:sp>
      <p:sp>
        <p:nvSpPr>
          <p:cNvPr id="17" name="Text 13"/>
          <p:cNvSpPr/>
          <p:nvPr/>
        </p:nvSpPr>
        <p:spPr>
          <a:xfrm>
            <a:off x="2884512" y="2861072"/>
            <a:ext cx="497634" cy="164592"/>
          </a:xfrm>
          <a:prstGeom prst="rect">
            <a:avLst/>
          </a:prstGeom>
          <a:noFill/>
          <a:ln/>
        </p:spPr>
        <p:txBody>
          <a:bodyPr wrap="none" lIns="0" tIns="0" rIns="0" bIns="0" rtlCol="0" anchor="t"/>
          <a:lstStyle/>
          <a:p>
            <a:pPr algn="l" indent="0" marL="0">
              <a:lnSpc>
                <a:spcPts val="1181"/>
              </a:lnSpc>
              <a:buNone/>
            </a:pPr>
            <a:r>
              <a:rPr lang="en-US" sz="800" b="1" dirty="0">
                <a:solidFill>
                  <a:srgbClr val="22D3EE"/>
                </a:solidFill>
                <a:latin typeface="Carlito" pitchFamily="34" charset="0"/>
                <a:ea typeface="Carlito" pitchFamily="34" charset="-122"/>
                <a:cs typeface="Carlito" pitchFamily="34" charset="-120"/>
              </a:rPr>
              <a:t>sube ↑</a:t>
            </a:r>
            <a:endParaRPr lang="en-US" sz="800" dirty="0"/>
          </a:p>
        </p:txBody>
      </p:sp>
      <p:sp>
        <p:nvSpPr>
          <p:cNvPr id="18" name="Text 14"/>
          <p:cNvSpPr/>
          <p:nvPr/>
        </p:nvSpPr>
        <p:spPr>
          <a:xfrm>
            <a:off x="3436144" y="1721644"/>
            <a:ext cx="2271713" cy="1843088"/>
          </a:xfrm>
          <a:prstGeom prst="roundRect">
            <a:avLst>
              <a:gd name="adj" fmla="val 10336"/>
            </a:avLst>
          </a:prstGeom>
          <a:solidFill>
            <a:srgbClr val="0F172A">
              <a:alpha val="55000"/>
            </a:srgbClr>
          </a:solidFill>
          <a:ln w="14288">
            <a:solidFill>
              <a:srgbClr val="22D3EE"/>
            </a:solidFill>
            <a:prstDash val="solid"/>
          </a:ln>
        </p:spPr>
        <p:txBody>
          <a:bodyPr wrap="square" rtlCol="0" anchor="ctr"/>
          <a:lstStyle/>
          <a:p>
            <a:pPr indent="0" marL="0">
              <a:buNone/>
            </a:pPr>
            <a:endParaRPr lang="en-US" dirty="0"/>
          </a:p>
        </p:txBody>
      </p:sp>
      <p:sp>
        <p:nvSpPr>
          <p:cNvPr id="19" name="Text 15"/>
          <p:cNvSpPr/>
          <p:nvPr/>
        </p:nvSpPr>
        <p:spPr>
          <a:xfrm>
            <a:off x="4343400" y="1900238"/>
            <a:ext cx="457200" cy="457200"/>
          </a:xfrm>
          <a:prstGeom prst="rect">
            <a:avLst/>
          </a:prstGeom>
          <a:noFill/>
          <a:ln/>
        </p:spPr>
        <p:txBody>
          <a:bodyPr wrap="none" lIns="0" tIns="0" rIns="0" bIns="0" rtlCol="0" anchor="ctr"/>
          <a:lstStyle/>
          <a:p>
            <a:pPr algn="ctr" indent="0" marL="0">
              <a:buNone/>
            </a:pPr>
            <a:r>
              <a:rPr lang="en-US" sz="4500" dirty="0">
                <a:solidFill>
                  <a:srgbClr val="22D3EE"/>
                </a:solidFill>
                <a:latin typeface="Segoe UI Symbol" pitchFamily="34" charset="0"/>
                <a:ea typeface="Segoe UI Symbol" pitchFamily="34" charset="-122"/>
                <a:cs typeface="Segoe UI Symbol" pitchFamily="34" charset="-120"/>
              </a:rPr>
              <a:t>✦</a:t>
            </a:r>
            <a:endParaRPr lang="en-US" sz="4500" dirty="0"/>
          </a:p>
        </p:txBody>
      </p:sp>
      <p:sp>
        <p:nvSpPr>
          <p:cNvPr id="20" name="Text 16"/>
          <p:cNvSpPr/>
          <p:nvPr/>
        </p:nvSpPr>
        <p:spPr>
          <a:xfrm>
            <a:off x="4103415" y="2428875"/>
            <a:ext cx="1349365" cy="231458"/>
          </a:xfrm>
          <a:prstGeom prst="rect">
            <a:avLst/>
          </a:prstGeom>
          <a:noFill/>
          <a:ln/>
        </p:spPr>
        <p:txBody>
          <a:bodyPr wrap="none" lIns="0" tIns="0" rIns="0" bIns="0" rtlCol="0" anchor="t"/>
          <a:lstStyle/>
          <a:p>
            <a:pPr algn="l" indent="0" marL="0">
              <a:lnSpc>
                <a:spcPts val="1688"/>
              </a:lnSpc>
              <a:buNone/>
            </a:pPr>
            <a:r>
              <a:rPr lang="en-US" sz="1125" b="1" spc="180" kern="0" dirty="0">
                <a:solidFill>
                  <a:srgbClr val="22D3EE"/>
                </a:solidFill>
                <a:latin typeface="Carlito" pitchFamily="34" charset="0"/>
                <a:ea typeface="Carlito" pitchFamily="34" charset="-122"/>
                <a:cs typeface="Carlito" pitchFamily="34" charset="-120"/>
              </a:rPr>
              <a:t>REASIGNA</a:t>
            </a:r>
            <a:endParaRPr lang="en-US" sz="1125" dirty="0"/>
          </a:p>
        </p:txBody>
      </p:sp>
      <p:sp>
        <p:nvSpPr>
          <p:cNvPr id="21" name="Text 17"/>
          <p:cNvSpPr/>
          <p:nvPr/>
        </p:nvSpPr>
        <p:spPr>
          <a:xfrm>
            <a:off x="4081537" y="2714625"/>
            <a:ext cx="1255443" cy="231458"/>
          </a:xfrm>
          <a:prstGeom prst="rect">
            <a:avLst/>
          </a:prstGeom>
          <a:noFill/>
          <a:ln/>
        </p:spPr>
        <p:txBody>
          <a:bodyPr wrap="none" lIns="0" tIns="0" rIns="0" bIns="0" rtlCol="0" anchor="t"/>
          <a:lstStyle/>
          <a:p>
            <a:pPr algn="l" indent="0" marL="0">
              <a:lnSpc>
                <a:spcPts val="1688"/>
              </a:lnSpc>
              <a:buNone/>
            </a:pPr>
            <a:r>
              <a:rPr lang="en-US" sz="1688" b="1" spc="-51" kern="0" dirty="0">
                <a:solidFill>
                  <a:srgbClr val="22D3EE"/>
                </a:solidFill>
                <a:latin typeface="Courier New" pitchFamily="34" charset="0"/>
                <a:ea typeface="Courier New" pitchFamily="34" charset="-122"/>
                <a:cs typeface="Courier New" pitchFamily="34" charset="-120"/>
              </a:rPr>
              <a:t>on-chain</a:t>
            </a:r>
            <a:endParaRPr lang="en-US" sz="1688" dirty="0"/>
          </a:p>
        </p:txBody>
      </p:sp>
      <p:sp>
        <p:nvSpPr>
          <p:cNvPr id="22" name="Text 18"/>
          <p:cNvSpPr/>
          <p:nvPr/>
        </p:nvSpPr>
        <p:spPr>
          <a:xfrm>
            <a:off x="4215918" y="3000375"/>
            <a:ext cx="712053" cy="162020"/>
          </a:xfrm>
          <a:prstGeom prst="rect">
            <a:avLst/>
          </a:prstGeom>
          <a:noFill/>
          <a:ln/>
        </p:spPr>
        <p:txBody>
          <a:bodyPr wrap="none" lIns="0" tIns="0" rIns="0" bIns="0" rtlCol="0" anchor="t"/>
          <a:lstStyle/>
          <a:p>
            <a:pPr algn="ctr" indent="0" marL="0">
              <a:lnSpc>
                <a:spcPts val="1181"/>
              </a:lnSpc>
              <a:buNone/>
            </a:pPr>
            <a:r>
              <a:rPr lang="en-US" sz="844" dirty="0">
                <a:solidFill>
                  <a:srgbClr val="94A3B8"/>
                </a:solidFill>
                <a:latin typeface="Carlito" pitchFamily="34" charset="0"/>
                <a:ea typeface="Carlito" pitchFamily="34" charset="-122"/>
                <a:cs typeface="Carlito" pitchFamily="34" charset="-120"/>
              </a:rPr>
              <a:t>automático</a:t>
            </a:r>
            <a:endParaRPr lang="en-US" sz="844" dirty="0"/>
          </a:p>
        </p:txBody>
      </p:sp>
      <p:sp>
        <p:nvSpPr>
          <p:cNvPr id="23" name="Text 19"/>
          <p:cNvSpPr/>
          <p:nvPr/>
        </p:nvSpPr>
        <p:spPr>
          <a:xfrm>
            <a:off x="5741008" y="2275284"/>
            <a:ext cx="1011536" cy="158306"/>
          </a:xfrm>
          <a:prstGeom prst="rect">
            <a:avLst/>
          </a:prstGeom>
          <a:noFill/>
          <a:ln/>
        </p:spPr>
        <p:txBody>
          <a:bodyPr wrap="none" lIns="0" tIns="0" rIns="0" bIns="0" rtlCol="0" anchor="t">
            <a:normAutofit/>
          </a:bodyPr>
          <a:lstStyle/>
          <a:p>
            <a:pPr algn="l" indent="0" marL="0">
              <a:lnSpc>
                <a:spcPts val="1013"/>
              </a:lnSpc>
              <a:buNone/>
            </a:pPr>
            <a:r>
              <a:rPr lang="en-US" sz="800" b="1" spc="68" kern="0" dirty="0">
                <a:solidFill>
                  <a:srgbClr val="22D3EE"/>
                </a:solidFill>
                <a:latin typeface="Carlito" pitchFamily="34" charset="0"/>
                <a:ea typeface="Carlito" pitchFamily="34" charset="-122"/>
                <a:cs typeface="Carlito" pitchFamily="34" charset="-120"/>
              </a:rPr>
              <a:t>DESTINATARIO</a:t>
            </a:r>
            <a:endParaRPr lang="en-US" sz="800" dirty="0"/>
          </a:p>
        </p:txBody>
      </p:sp>
      <p:sp>
        <p:nvSpPr>
          <p:cNvPr id="24" name="Text 20"/>
          <p:cNvSpPr/>
          <p:nvPr/>
        </p:nvSpPr>
        <p:spPr>
          <a:xfrm>
            <a:off x="5972175" y="2461022"/>
            <a:ext cx="342900" cy="342900"/>
          </a:xfrm>
          <a:prstGeom prst="rect">
            <a:avLst/>
          </a:prstGeom>
          <a:noFill/>
          <a:ln/>
        </p:spPr>
        <p:txBody>
          <a:bodyPr wrap="none" lIns="0" tIns="0" rIns="0" bIns="0" rtlCol="0" anchor="ctr"/>
          <a:lstStyle/>
          <a:p>
            <a:pPr algn="ctr" indent="0" marL="0">
              <a:buNone/>
            </a:pPr>
            <a:r>
              <a:rPr lang="en-US" sz="3375" dirty="0">
                <a:solidFill>
                  <a:srgbClr val="FFFFFF"/>
                </a:solidFill>
                <a:latin typeface="Segoe UI Symbol" pitchFamily="34" charset="0"/>
                <a:ea typeface="Segoe UI Symbol" pitchFamily="34" charset="-122"/>
                <a:cs typeface="Segoe UI Symbol" pitchFamily="34" charset="-120"/>
              </a:rPr>
              <a:t>→</a:t>
            </a:r>
            <a:endParaRPr lang="en-US" sz="3375" dirty="0"/>
          </a:p>
        </p:txBody>
      </p:sp>
      <p:sp>
        <p:nvSpPr>
          <p:cNvPr id="25" name="Text 21"/>
          <p:cNvSpPr/>
          <p:nvPr/>
        </p:nvSpPr>
        <p:spPr>
          <a:xfrm>
            <a:off x="5794921" y="2871788"/>
            <a:ext cx="128588" cy="128588"/>
          </a:xfrm>
          <a:prstGeom prst="rect">
            <a:avLst/>
          </a:prstGeom>
          <a:noFill/>
          <a:ln/>
        </p:spPr>
        <p:txBody>
          <a:bodyPr wrap="none" lIns="0" tIns="0" rIns="0" bIns="0" rtlCol="0" anchor="ctr"/>
          <a:lstStyle/>
          <a:p>
            <a:pPr algn="ctr" indent="0" marL="0">
              <a:buNone/>
            </a:pPr>
            <a:r>
              <a:rPr lang="en-US" sz="1266" dirty="0">
                <a:solidFill>
                  <a:srgbClr val="10B981"/>
                </a:solidFill>
                <a:latin typeface="Segoe UI Symbol" pitchFamily="34" charset="0"/>
                <a:ea typeface="Segoe UI Symbol" pitchFamily="34" charset="-122"/>
                <a:cs typeface="Segoe UI Symbol" pitchFamily="34" charset="-120"/>
              </a:rPr>
              <a:t>✓</a:t>
            </a:r>
            <a:endParaRPr lang="en-US" sz="1266" dirty="0"/>
          </a:p>
        </p:txBody>
      </p:sp>
      <p:sp>
        <p:nvSpPr>
          <p:cNvPr id="26" name="Text 22"/>
          <p:cNvSpPr/>
          <p:nvPr/>
        </p:nvSpPr>
        <p:spPr>
          <a:xfrm>
            <a:off x="5939179" y="2861072"/>
            <a:ext cx="658978" cy="164592"/>
          </a:xfrm>
          <a:prstGeom prst="rect">
            <a:avLst/>
          </a:prstGeom>
          <a:noFill/>
          <a:ln/>
        </p:spPr>
        <p:txBody>
          <a:bodyPr wrap="none" lIns="0" tIns="0" rIns="0" bIns="0" rtlCol="0" anchor="t"/>
          <a:lstStyle/>
          <a:p>
            <a:pPr algn="l" indent="0" marL="0">
              <a:lnSpc>
                <a:spcPts val="1181"/>
              </a:lnSpc>
              <a:buNone/>
            </a:pPr>
            <a:r>
              <a:rPr lang="en-US" sz="800" b="1" dirty="0">
                <a:solidFill>
                  <a:srgbClr val="10B981"/>
                </a:solidFill>
                <a:latin typeface="Carlito" pitchFamily="34" charset="0"/>
                <a:ea typeface="Carlito" pitchFamily="34" charset="-122"/>
                <a:cs typeface="Carlito" pitchFamily="34" charset="-120"/>
              </a:rPr>
              <a:t>calificado</a:t>
            </a:r>
            <a:endParaRPr lang="en-US" sz="800" dirty="0"/>
          </a:p>
        </p:txBody>
      </p:sp>
      <p:sp>
        <p:nvSpPr>
          <p:cNvPr id="27" name="Text 23"/>
          <p:cNvSpPr/>
          <p:nvPr/>
        </p:nvSpPr>
        <p:spPr>
          <a:xfrm>
            <a:off x="6579394" y="1721644"/>
            <a:ext cx="2271713" cy="1843088"/>
          </a:xfrm>
          <a:prstGeom prst="roundRect">
            <a:avLst>
              <a:gd name="adj" fmla="val 10336"/>
            </a:avLst>
          </a:prstGeom>
          <a:solidFill>
            <a:srgbClr val="0F172A">
              <a:alpha val="55000"/>
            </a:srgbClr>
          </a:solidFill>
          <a:ln w="14288">
            <a:solidFill>
              <a:srgbClr val="10B981"/>
            </a:solidFill>
            <a:prstDash val="solid"/>
          </a:ln>
        </p:spPr>
        <p:txBody>
          <a:bodyPr wrap="square" rtlCol="0" anchor="ctr"/>
          <a:lstStyle/>
          <a:p>
            <a:pPr indent="0" marL="0">
              <a:buNone/>
            </a:pPr>
            <a:endParaRPr lang="en-US" dirty="0"/>
          </a:p>
        </p:txBody>
      </p:sp>
      <p:sp>
        <p:nvSpPr>
          <p:cNvPr id="28" name="Text 24"/>
          <p:cNvSpPr/>
          <p:nvPr/>
        </p:nvSpPr>
        <p:spPr>
          <a:xfrm>
            <a:off x="7486650" y="1900238"/>
            <a:ext cx="457200" cy="457200"/>
          </a:xfrm>
          <a:prstGeom prst="rect">
            <a:avLst/>
          </a:prstGeom>
          <a:noFill/>
          <a:ln/>
        </p:spPr>
        <p:txBody>
          <a:bodyPr wrap="none" lIns="0" tIns="0" rIns="0" bIns="0" rtlCol="0" anchor="ctr"/>
          <a:lstStyle/>
          <a:p>
            <a:pPr algn="ctr" indent="0" marL="0">
              <a:buNone/>
            </a:pPr>
            <a:r>
              <a:rPr lang="en-US" sz="4500" dirty="0">
                <a:solidFill>
                  <a:srgbClr val="10B981"/>
                </a:solidFill>
                <a:latin typeface="Segoe UI Symbol" pitchFamily="34" charset="0"/>
                <a:ea typeface="Segoe UI Symbol" pitchFamily="34" charset="-122"/>
                <a:cs typeface="Segoe UI Symbol" pitchFamily="34" charset="-120"/>
              </a:rPr>
              <a:t>⛨</a:t>
            </a:r>
            <a:endParaRPr lang="en-US" sz="4500" dirty="0"/>
          </a:p>
        </p:txBody>
      </p:sp>
      <p:sp>
        <p:nvSpPr>
          <p:cNvPr id="29" name="Text 25"/>
          <p:cNvSpPr/>
          <p:nvPr/>
        </p:nvSpPr>
        <p:spPr>
          <a:xfrm>
            <a:off x="7376703" y="2428875"/>
            <a:ext cx="974854" cy="231458"/>
          </a:xfrm>
          <a:prstGeom prst="rect">
            <a:avLst/>
          </a:prstGeom>
          <a:noFill/>
          <a:ln/>
        </p:spPr>
        <p:txBody>
          <a:bodyPr wrap="none" lIns="0" tIns="0" rIns="0" bIns="0" rtlCol="0" anchor="t"/>
          <a:lstStyle/>
          <a:p>
            <a:pPr algn="l" indent="0" marL="0">
              <a:lnSpc>
                <a:spcPts val="1688"/>
              </a:lnSpc>
              <a:buNone/>
            </a:pPr>
            <a:r>
              <a:rPr lang="en-US" sz="1125" b="1" spc="180" kern="0" dirty="0">
                <a:solidFill>
                  <a:srgbClr val="10B981"/>
                </a:solidFill>
                <a:latin typeface="Carlito" pitchFamily="34" charset="0"/>
                <a:ea typeface="Carlito" pitchFamily="34" charset="-122"/>
                <a:cs typeface="Carlito" pitchFamily="34" charset="-120"/>
              </a:rPr>
              <a:t>ACTIVO</a:t>
            </a:r>
            <a:endParaRPr lang="en-US" sz="1125" dirty="0"/>
          </a:p>
        </p:txBody>
      </p:sp>
      <p:sp>
        <p:nvSpPr>
          <p:cNvPr id="30" name="Text 26"/>
          <p:cNvSpPr/>
          <p:nvPr/>
        </p:nvSpPr>
        <p:spPr>
          <a:xfrm>
            <a:off x="7420905" y="2714625"/>
            <a:ext cx="941725" cy="277749"/>
          </a:xfrm>
          <a:prstGeom prst="rect">
            <a:avLst/>
          </a:prstGeom>
          <a:noFill/>
          <a:ln/>
        </p:spPr>
        <p:txBody>
          <a:bodyPr wrap="none" lIns="0" tIns="0" rIns="0" bIns="0" rtlCol="0" anchor="t"/>
          <a:lstStyle/>
          <a:p>
            <a:pPr algn="l" indent="0" marL="0">
              <a:lnSpc>
                <a:spcPts val="2025"/>
              </a:lnSpc>
              <a:buNone/>
            </a:pPr>
            <a:r>
              <a:rPr lang="en-US" sz="2025" b="1" spc="-61" kern="0" dirty="0">
                <a:solidFill>
                  <a:srgbClr val="FBBF24"/>
                </a:solidFill>
                <a:latin typeface="Liberation Sans Narrow" pitchFamily="34" charset="0"/>
                <a:ea typeface="Liberation Sans Narrow" pitchFamily="34" charset="-122"/>
                <a:cs typeface="Liberation Sans Narrow" pitchFamily="34" charset="-120"/>
              </a:rPr>
              <a:t>+$50</a:t>
            </a:r>
            <a:endParaRPr lang="en-US" sz="2025" dirty="0"/>
          </a:p>
        </p:txBody>
      </p:sp>
      <p:sp>
        <p:nvSpPr>
          <p:cNvPr id="31" name="Text 27"/>
          <p:cNvSpPr/>
          <p:nvPr/>
        </p:nvSpPr>
        <p:spPr>
          <a:xfrm>
            <a:off x="7152996" y="3043238"/>
            <a:ext cx="1124397" cy="162020"/>
          </a:xfrm>
          <a:prstGeom prst="rect">
            <a:avLst/>
          </a:prstGeom>
          <a:noFill/>
          <a:ln/>
        </p:spPr>
        <p:txBody>
          <a:bodyPr wrap="none" lIns="0" tIns="0" rIns="0" bIns="0" rtlCol="0" anchor="t"/>
          <a:lstStyle/>
          <a:p>
            <a:pPr algn="ctr" indent="0" marL="0">
              <a:lnSpc>
                <a:spcPts val="1181"/>
              </a:lnSpc>
              <a:buNone/>
            </a:pPr>
            <a:r>
              <a:rPr lang="en-US" sz="844" dirty="0">
                <a:solidFill>
                  <a:srgbClr val="94A3B8"/>
                </a:solidFill>
                <a:latin typeface="Carlito" pitchFamily="34" charset="0"/>
                <a:ea typeface="Carlito" pitchFamily="34" charset="-122"/>
                <a:cs typeface="Carlito" pitchFamily="34" charset="-120"/>
              </a:rPr>
              <a:t>Cobra la comisión</a:t>
            </a:r>
            <a:endParaRPr lang="en-US" sz="844" dirty="0"/>
          </a:p>
        </p:txBody>
      </p:sp>
      <p:sp>
        <p:nvSpPr>
          <p:cNvPr id="32" name="Text 28"/>
          <p:cNvSpPr/>
          <p:nvPr/>
        </p:nvSpPr>
        <p:spPr>
          <a:xfrm>
            <a:off x="464344" y="3979069"/>
            <a:ext cx="8215313" cy="528638"/>
          </a:xfrm>
          <a:prstGeom prst="roundRect">
            <a:avLst>
              <a:gd name="adj" fmla="val 28829"/>
            </a:avLst>
          </a:prstGeom>
          <a:solidFill>
            <a:srgbClr val="0F172A">
              <a:alpha val="70000"/>
            </a:srgbClr>
          </a:solidFill>
          <a:ln w="14288">
            <a:solidFill>
              <a:srgbClr val="10B981"/>
            </a:solidFill>
            <a:prstDash val="solid"/>
          </a:ln>
          <a:effectLst>
            <a:outerShdw sx="100000" sy="100000" kx="0" ky="0" algn="bl" rotWithShape="0" blurRad="228600" dist="50800" dir="16200000">
              <a:srgbClr val="10B981">
                <a:alpha val="22000"/>
              </a:srgbClr>
            </a:outerShdw>
          </a:effectLst>
        </p:spPr>
        <p:txBody>
          <a:bodyPr wrap="square" rtlCol="0" anchor="ctr"/>
          <a:lstStyle/>
          <a:p>
            <a:pPr indent="0" marL="0">
              <a:buNone/>
            </a:pPr>
            <a:endParaRPr lang="en-US" dirty="0"/>
          </a:p>
        </p:txBody>
      </p:sp>
      <p:sp>
        <p:nvSpPr>
          <p:cNvPr id="33" name="Text 29"/>
          <p:cNvSpPr/>
          <p:nvPr/>
        </p:nvSpPr>
        <p:spPr>
          <a:xfrm>
            <a:off x="642938" y="4114800"/>
            <a:ext cx="257175" cy="257175"/>
          </a:xfrm>
          <a:prstGeom prst="rect">
            <a:avLst/>
          </a:prstGeom>
          <a:noFill/>
          <a:ln/>
        </p:spPr>
        <p:txBody>
          <a:bodyPr wrap="none" lIns="0" tIns="0" rIns="0" bIns="0" rtlCol="0" anchor="ctr"/>
          <a:lstStyle/>
          <a:p>
            <a:pPr algn="ctr" indent="0" marL="0">
              <a:buNone/>
            </a:pPr>
            <a:r>
              <a:rPr lang="en-US" sz="2531" dirty="0">
                <a:solidFill>
                  <a:srgbClr val="10B981"/>
                </a:solidFill>
                <a:latin typeface="Segoe UI Symbol" pitchFamily="34" charset="0"/>
                <a:ea typeface="Segoe UI Symbol" pitchFamily="34" charset="-122"/>
                <a:cs typeface="Segoe UI Symbol" pitchFamily="34" charset="-120"/>
              </a:rPr>
              <a:t>⛨</a:t>
            </a:r>
            <a:endParaRPr lang="en-US" sz="2531" dirty="0"/>
          </a:p>
        </p:txBody>
      </p:sp>
      <p:sp>
        <p:nvSpPr>
          <p:cNvPr id="34" name="Text 30"/>
          <p:cNvSpPr/>
          <p:nvPr/>
        </p:nvSpPr>
        <p:spPr>
          <a:xfrm>
            <a:off x="1028700" y="4146947"/>
            <a:ext cx="1401252" cy="208312"/>
          </a:xfrm>
          <a:prstGeom prst="rect">
            <a:avLst/>
          </a:prstGeom>
          <a:noFill/>
          <a:ln/>
        </p:spPr>
        <p:txBody>
          <a:bodyPr wrap="none" lIns="0" tIns="0" rIns="0" bIns="0" rtlCol="0" anchor="t"/>
          <a:lstStyle/>
          <a:p>
            <a:pPr algn="l" indent="0" marL="0">
              <a:lnSpc>
                <a:spcPts val="1519"/>
              </a:lnSpc>
              <a:buNone/>
            </a:pPr>
            <a:r>
              <a:rPr lang="en-US" sz="1013" b="1" spc="101" kern="0" dirty="0">
                <a:solidFill>
                  <a:srgbClr val="10B981"/>
                </a:solidFill>
                <a:latin typeface="Carlito" pitchFamily="34" charset="0"/>
                <a:ea typeface="Carlito" pitchFamily="34" charset="-122"/>
                <a:cs typeface="Carlito" pitchFamily="34" charset="-120"/>
              </a:rPr>
              <a:t>GARANTÍA:</a:t>
            </a:r>
            <a:endParaRPr lang="en-US" sz="1013" dirty="0"/>
          </a:p>
        </p:txBody>
      </p:sp>
      <p:sp>
        <p:nvSpPr>
          <p:cNvPr id="35" name="Text 31"/>
          <p:cNvSpPr/>
          <p:nvPr/>
        </p:nvSpPr>
        <p:spPr>
          <a:xfrm>
            <a:off x="2044564" y="4146947"/>
            <a:ext cx="6456499" cy="208312"/>
          </a:xfrm>
          <a:prstGeom prst="rect">
            <a:avLst/>
          </a:prstGeom>
          <a:noFill/>
          <a:ln/>
        </p:spPr>
        <p:txBody>
          <a:bodyPr wrap="square" lIns="0" tIns="0" rIns="0" bIns="0" rtlCol="0" anchor="t"/>
          <a:lstStyle/>
          <a:p>
            <a:pPr algn="l" indent="0" marL="0">
              <a:lnSpc>
                <a:spcPts val="1519"/>
              </a:lnSpc>
              <a:buNone/>
            </a:pPr>
            <a:r>
              <a:rPr lang="en-US" sz="1013" dirty="0">
                <a:solidFill>
                  <a:srgbClr val="FFFFFF"/>
                </a:solidFill>
                <a:latin typeface="Carlito" pitchFamily="34" charset="0"/>
                <a:ea typeface="Carlito" pitchFamily="34" charset="-122"/>
                <a:cs typeface="Carlito" pitchFamily="34" charset="-120"/>
              </a:rPr>
              <a:t>$0 comisiones perdidas — el sistema SIEMPRE encuentra destinatario calificado.</a:t>
            </a:r>
            <a:endParaRPr lang="en-US" sz="1013" dirty="0"/>
          </a:p>
        </p:txBody>
      </p:sp>
      <p:sp>
        <p:nvSpPr>
          <p:cNvPr id="36" name="Text 32"/>
          <p:cNvSpPr/>
          <p:nvPr/>
        </p:nvSpPr>
        <p:spPr>
          <a:xfrm>
            <a:off x="3297301" y="4564856"/>
            <a:ext cx="2549287" cy="125403"/>
          </a:xfrm>
          <a:prstGeom prst="rect">
            <a:avLst/>
          </a:prstGeom>
          <a:noFill/>
          <a:ln/>
        </p:spPr>
        <p:txBody>
          <a:bodyPr wrap="square" lIns="0" tIns="0" rIns="0" bIns="0" rtlCol="0" anchor="t"/>
          <a:lstStyle/>
          <a:p>
            <a:pPr algn="ctr" indent="0" marL="0">
              <a:lnSpc>
                <a:spcPts val="1181"/>
              </a:lnSpc>
              <a:buNone/>
            </a:pPr>
            <a:r>
              <a:rPr lang="en-US" sz="800" dirty="0">
                <a:solidFill>
                  <a:srgbClr val="FBBF24"/>
                </a:solidFill>
                <a:latin typeface="Segoe UI Symbol" pitchFamily="34" charset="0"/>
                <a:ea typeface="Segoe UI Symbol" pitchFamily="34" charset="-122"/>
                <a:cs typeface="Segoe UI Symbol" pitchFamily="34" charset="-120"/>
              </a:rPr>
              <a:t>⚡</a:t>
            </a:r>
            <a:pPr algn="ctr" indent="0" marL="0">
              <a:lnSpc>
                <a:spcPts val="1181"/>
              </a:lnSpc>
              <a:buNone/>
            </a:pPr>
            <a:r>
              <a:rPr lang="en-US" sz="800" dirty="0">
                <a:solidFill>
                  <a:srgbClr val="64748B"/>
                </a:solidFill>
                <a:latin typeface="Carlito" pitchFamily="34" charset="0"/>
                <a:ea typeface="Carlito" pitchFamily="34" charset="-122"/>
                <a:cs typeface="Carlito" pitchFamily="34" charset="-120"/>
              </a:rPr>
              <a:t> Automática al confirmarse compra on-chain.</a:t>
            </a:r>
            <a:endParaRPr lang="en-US" sz="800" dirty="0"/>
          </a:p>
        </p:txBody>
      </p:sp>
      <p:pic>
        <p:nvPicPr>
          <p:cNvPr id="37" name="Image 2" descr="https://chat.z.ai/api/v1/sandbox/version/file?path=download%2Fslides%2Flogo-white.png&amp;chatId=d56a80c7-af03-4919-9bc3-060e704a4cd0">    </p:cNvPr>
          <p:cNvPicPr>
            <a:picLocks noChangeAspect="1"/>
          </p:cNvPicPr>
          <p:nvPr/>
        </p:nvPicPr>
        <p:blipFill>
          <a:blip r:embed="rId3"/>
          <a:stretch>
            <a:fillRect/>
          </a:stretch>
        </p:blipFill>
        <p:spPr>
          <a:xfrm>
            <a:off x="457200" y="257175"/>
            <a:ext cx="228600" cy="228600"/>
          </a:xfrm>
          <a:prstGeom prst="rect">
            <a:avLst/>
          </a:prstGeom>
        </p:spPr>
      </p:pic>
      <p:sp>
        <p:nvSpPr>
          <p:cNvPr id="38" name="Text 33"/>
          <p:cNvSpPr/>
          <p:nvPr/>
        </p:nvSpPr>
        <p:spPr>
          <a:xfrm>
            <a:off x="771525" y="269677"/>
            <a:ext cx="1036272"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39" name="Text 34"/>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FORMA 05 · NINGUNA COMISIÓN SE PIERDE</a:t>
            </a:r>
            <a:endParaRPr lang="en-US" sz="800" dirty="0"/>
          </a:p>
        </p:txBody>
      </p:sp>
      <p:sp>
        <p:nvSpPr>
          <p:cNvPr id="40" name="Text 35"/>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14 / 16</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572375" y="-714375"/>
            <a:ext cx="2286000" cy="2286000"/>
          </a:xfrm>
          <a:prstGeom prst="rect">
            <a:avLst/>
          </a:prstGeom>
        </p:spPr>
      </p:pic>
      <p:sp>
        <p:nvSpPr>
          <p:cNvPr id="5" name="Text 0"/>
          <p:cNvSpPr/>
          <p:nvPr/>
        </p:nvSpPr>
        <p:spPr>
          <a:xfrm>
            <a:off x="7572375" y="-714375"/>
            <a:ext cx="2286000" cy="2286000"/>
          </a:xfrm>
          <a:prstGeom prst="ellipse">
            <a:avLst/>
          </a:prstGeom>
          <a:solidFill>
            <a:srgbClr val="FFFFFF">
              <a:alpha val="0"/>
            </a:srgbClr>
          </a:solidFill>
          <a:ln/>
        </p:spPr>
        <p:txBody>
          <a:bodyPr wrap="square" rtlCol="0" anchor="ctr"/>
          <a:lstStyle/>
          <a:p>
            <a:pPr indent="0" marL="0">
              <a:buNone/>
            </a:pPr>
            <a:endParaRPr lang="en-US" dirty="0"/>
          </a:p>
        </p:txBody>
      </p:sp>
      <p:pic>
        <p:nvPicPr>
          <p:cNvPr id="6" name="Image 3" descr="preencoded.png">    </p:cNvPr>
          <p:cNvPicPr>
            <a:picLocks noChangeAspect="1"/>
          </p:cNvPicPr>
          <p:nvPr/>
        </p:nvPicPr>
        <p:blipFill>
          <a:blip r:embed="rId4"/>
          <a:stretch>
            <a:fillRect/>
          </a:stretch>
        </p:blipFill>
        <p:spPr>
          <a:xfrm>
            <a:off x="-714375" y="3571875"/>
            <a:ext cx="2286000" cy="2286000"/>
          </a:xfrm>
          <a:prstGeom prst="rect">
            <a:avLst/>
          </a:prstGeom>
        </p:spPr>
      </p:pic>
      <p:sp>
        <p:nvSpPr>
          <p:cNvPr id="7" name="Text 1"/>
          <p:cNvSpPr/>
          <p:nvPr/>
        </p:nvSpPr>
        <p:spPr>
          <a:xfrm>
            <a:off x="-714375" y="3571875"/>
            <a:ext cx="2286000" cy="2286000"/>
          </a:xfrm>
          <a:prstGeom prst="ellipse">
            <a:avLst/>
          </a:prstGeom>
          <a:solidFill>
            <a:srgbClr val="FFFFFF">
              <a:alpha val="0"/>
            </a:srgbClr>
          </a:solidFill>
          <a:ln/>
        </p:spPr>
        <p:txBody>
          <a:bodyPr wrap="square" rtlCol="0" anchor="ctr"/>
          <a:lstStyle/>
          <a:p>
            <a:pPr indent="0" marL="0">
              <a:buNone/>
            </a:pPr>
            <a:endParaRPr lang="en-US" dirty="0"/>
          </a:p>
        </p:txBody>
      </p:sp>
      <p:sp>
        <p:nvSpPr>
          <p:cNvPr id="8" name="Shape 2"/>
          <p:cNvSpPr/>
          <p:nvPr/>
        </p:nvSpPr>
        <p:spPr>
          <a:xfrm>
            <a:off x="471488" y="3971590"/>
            <a:ext cx="0" cy="786147"/>
          </a:xfrm>
          <a:prstGeom prst="line">
            <a:avLst/>
          </a:prstGeom>
          <a:noFill/>
          <a:ln w="28575">
            <a:solidFill>
              <a:srgbClr val="FBBF24"/>
            </a:solidFill>
            <a:prstDash val="solid"/>
          </a:ln>
        </p:spPr>
      </p:sp>
      <p:sp>
        <p:nvSpPr>
          <p:cNvPr id="9" name="Shape 3"/>
          <p:cNvSpPr/>
          <p:nvPr/>
        </p:nvSpPr>
        <p:spPr>
          <a:xfrm>
            <a:off x="3243263" y="3971590"/>
            <a:ext cx="0" cy="786147"/>
          </a:xfrm>
          <a:prstGeom prst="line">
            <a:avLst/>
          </a:prstGeom>
          <a:noFill/>
          <a:ln w="28575">
            <a:solidFill>
              <a:srgbClr val="E879F9"/>
            </a:solidFill>
            <a:prstDash val="solid"/>
          </a:ln>
        </p:spPr>
      </p:sp>
      <p:sp>
        <p:nvSpPr>
          <p:cNvPr id="10" name="Shape 4"/>
          <p:cNvSpPr/>
          <p:nvPr/>
        </p:nvSpPr>
        <p:spPr>
          <a:xfrm>
            <a:off x="6015038" y="3971590"/>
            <a:ext cx="0" cy="786147"/>
          </a:xfrm>
          <a:prstGeom prst="line">
            <a:avLst/>
          </a:prstGeom>
          <a:noFill/>
          <a:ln w="28575">
            <a:solidFill>
              <a:srgbClr val="22D3EE"/>
            </a:solidFill>
            <a:prstDash val="solid"/>
          </a:ln>
        </p:spPr>
      </p:sp>
      <p:sp>
        <p:nvSpPr>
          <p:cNvPr id="11" name="Text 5"/>
          <p:cNvSpPr/>
          <p:nvPr/>
        </p:nvSpPr>
        <p:spPr>
          <a:xfrm>
            <a:off x="475631" y="1194435"/>
            <a:ext cx="8236744" cy="2807494"/>
          </a:xfrm>
          <a:prstGeom prst="roundRect">
            <a:avLst>
              <a:gd name="adj" fmla="val 4750"/>
            </a:avLst>
          </a:prstGeom>
          <a:solidFill>
            <a:srgbClr val="0F172A">
              <a:alpha val="55000"/>
            </a:srgbClr>
          </a:solidFill>
          <a:ln w="7144">
            <a:solidFill>
              <a:srgbClr val="94A3B8"/>
            </a:solidFill>
            <a:prstDash val="solid"/>
          </a:ln>
        </p:spPr>
        <p:txBody>
          <a:bodyPr wrap="square" rtlCol="0" anchor="ctr"/>
          <a:lstStyle/>
          <a:p>
            <a:pPr indent="0" marL="0">
              <a:buNone/>
            </a:pPr>
            <a:endParaRPr lang="en-US"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93503" y="1298019"/>
          <a:ext cx="8001000" cy="914400"/>
        </p:xfrm>
        <a:graphic>
          <a:graphicData uri="http://schemas.openxmlformats.org/drawingml/2006/table">
            <a:tbl>
              <a:tblPr/>
              <a:tblGrid>
                <a:gridCol w="1518493"/>
                <a:gridCol w="857362"/>
                <a:gridCol w="1077590"/>
                <a:gridCol w="1391357"/>
                <a:gridCol w="1096677"/>
                <a:gridCol w="976461"/>
                <a:gridCol w="1083059"/>
              </a:tblGrid>
              <a:tr h="0">
                <a:tc>
                  <a:txBody>
                    <a:bodyPr/>
                    <a:lstStyle/>
                    <a:p>
                      <a:pPr algn="l" indent="0" marL="0">
                        <a:buNone/>
                      </a:pPr>
                      <a:r>
                        <a:rPr lang="en-US" sz="800" b="1" dirty="0">
                          <a:solidFill>
                            <a:srgbClr val="64748B"/>
                          </a:solidFill>
                          <a:latin typeface="Carlito" pitchFamily="34" charset="0"/>
                          <a:ea typeface="Carlito" pitchFamily="34" charset="-122"/>
                          <a:cs typeface="Carlito" pitchFamily="34" charset="-120"/>
                        </a:rPr>
                        <a:t>Mes</a:t>
                      </a:r>
                      <a:endParaRPr lang="en-US" sz="800" dirty="0">
                        <a:latin typeface="Carlito" charset="0"/>
                        <a:ea typeface="Carlito" charset="0"/>
                        <a:cs typeface="Carlito" charset="0"/>
                      </a:endParaRPr>
                    </a:p>
                  </a:txBody>
                  <a:tcPr marL="85725" marR="71438" marT="114300"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Nuevos</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Red acum.</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Bono directo</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Matriz 2×6</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Clientes</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64748B"/>
                          </a:solidFill>
                          <a:latin typeface="Carlito" pitchFamily="34" charset="0"/>
                          <a:ea typeface="Carlito" pitchFamily="34" charset="-122"/>
                          <a:cs typeface="Carlito" pitchFamily="34" charset="-120"/>
                        </a:rPr>
                        <a:t>Total mes</a:t>
                      </a:r>
                      <a:endParaRPr lang="en-US" sz="800" dirty="0">
                        <a:latin typeface="Carlito" charset="0"/>
                        <a:ea typeface="Carlito" charset="0"/>
                        <a:cs typeface="Carlito" charset="0"/>
                      </a:endParaRPr>
                    </a:p>
                  </a:txBody>
                  <a:tcPr marL="85725" marR="71438" marT="71438" marB="85725"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Mes 01</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2</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2</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22D3EE"/>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$100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$120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Mes 02</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4</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6</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22D3EE"/>
                          </a:solidFill>
                          <a:latin typeface="Courier New" pitchFamily="34" charset="0"/>
                          <a:ea typeface="Courier New" pitchFamily="34" charset="-122"/>
                          <a:cs typeface="Courier New" pitchFamily="34" charset="-120"/>
                        </a:rPr>
                        <a:t>$100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$120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Mes 03</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8</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14</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22D3EE"/>
                          </a:solidFill>
                          <a:latin typeface="Courier New" pitchFamily="34" charset="0"/>
                          <a:ea typeface="Courier New" pitchFamily="34" charset="-122"/>
                          <a:cs typeface="Courier New" pitchFamily="34" charset="-120"/>
                        </a:rPr>
                        <a:t>$400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$40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$440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Mes 04</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16</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30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22D3EE"/>
                          </a:solidFill>
                          <a:latin typeface="Courier New" pitchFamily="34" charset="0"/>
                          <a:ea typeface="Courier New" pitchFamily="34" charset="-122"/>
                          <a:cs typeface="Courier New" pitchFamily="34" charset="-120"/>
                        </a:rPr>
                        <a:t>$2,000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$80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$2,080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Mes 05</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32</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62</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22D3EE"/>
                          </a:solidFill>
                          <a:latin typeface="Courier New" pitchFamily="34" charset="0"/>
                          <a:ea typeface="Courier New" pitchFamily="34" charset="-122"/>
                          <a:cs typeface="Courier New" pitchFamily="34" charset="-120"/>
                        </a:rPr>
                        <a:t>$8,000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dirty="0">
                          <a:solidFill>
                            <a:srgbClr val="CBD5E1"/>
                          </a:solidFill>
                          <a:latin typeface="Courier New" pitchFamily="34" charset="0"/>
                          <a:ea typeface="Courier New" pitchFamily="34" charset="-122"/>
                          <a:cs typeface="Courier New" pitchFamily="34" charset="-120"/>
                        </a:rPr>
                        <a:t>$160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$8,160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0F172A">
                        <a:alpha val="50000"/>
                      </a:srgbClr>
                    </a:solidFill>
                  </a:tcPr>
                </a:tc>
              </a:tr>
              <a:tr h="0">
                <a:tc>
                  <a:txBody>
                    <a:bodyPr/>
                    <a:lstStyle/>
                    <a:p>
                      <a:pPr algn="l" indent="0" marL="0">
                        <a:buNone/>
                      </a:pPr>
                      <a:r>
                        <a:rPr lang="en-US" sz="800" b="1" dirty="0">
                          <a:solidFill>
                            <a:srgbClr val="FBBF24"/>
                          </a:solidFill>
                          <a:latin typeface="Carlito" pitchFamily="34" charset="0"/>
                          <a:ea typeface="Carlito" pitchFamily="34" charset="-122"/>
                          <a:cs typeface="Carlito" pitchFamily="34" charset="-120"/>
                        </a:rPr>
                        <a:t>Mes 06</a:t>
                      </a:r>
                      <a:endParaRPr lang="en-US" sz="800" dirty="0">
                        <a:latin typeface="Carlito" charset="0"/>
                        <a:ea typeface="Carlito" charset="0"/>
                        <a:cs typeface="Carlito" charset="0"/>
                      </a:endParaRPr>
                    </a:p>
                  </a:txBody>
                  <a:tcPr marL="71438" marR="71438" marT="92869"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FBBF24"/>
                          </a:solidFill>
                          <a:latin typeface="Courier New" pitchFamily="34" charset="0"/>
                          <a:ea typeface="Courier New" pitchFamily="34" charset="-122"/>
                          <a:cs typeface="Courier New" pitchFamily="34" charset="-120"/>
                        </a:rPr>
                        <a:t>64</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FBBF24"/>
                          </a:solidFill>
                          <a:latin typeface="Courier New" pitchFamily="34" charset="0"/>
                          <a:ea typeface="Courier New" pitchFamily="34" charset="-122"/>
                          <a:cs typeface="Courier New" pitchFamily="34" charset="-120"/>
                        </a:rPr>
                        <a:t>126</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FBBF24"/>
                          </a:solidFill>
                          <a:latin typeface="Courier New" pitchFamily="34" charset="0"/>
                          <a:ea typeface="Courier New" pitchFamily="34" charset="-122"/>
                          <a:cs typeface="Courier New" pitchFamily="34" charset="-120"/>
                        </a:rPr>
                        <a:t>$0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FBBF24"/>
                          </a:solidFill>
                          <a:latin typeface="Courier New" pitchFamily="34" charset="0"/>
                          <a:ea typeface="Courier New" pitchFamily="34" charset="-122"/>
                          <a:cs typeface="Courier New" pitchFamily="34" charset="-120"/>
                        </a:rPr>
                        <a:t>$32,000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dirty="0">
                          <a:solidFill>
                            <a:srgbClr val="FBBF24"/>
                          </a:solidFill>
                          <a:latin typeface="Courier New" pitchFamily="34" charset="0"/>
                          <a:ea typeface="Courier New" pitchFamily="34" charset="-122"/>
                          <a:cs typeface="Courier New" pitchFamily="34" charset="-120"/>
                        </a:rPr>
                        <a:t>$320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c>
                  <a:txBody>
                    <a:bodyPr/>
                    <a:lstStyle/>
                    <a:p>
                      <a:pPr algn="ctr" indent="0" marL="0">
                        <a:buNone/>
                      </a:pPr>
                      <a:r>
                        <a:rPr lang="en-US" sz="800" b="1" dirty="0">
                          <a:solidFill>
                            <a:srgbClr val="FBBF24"/>
                          </a:solidFill>
                          <a:latin typeface="Courier New" pitchFamily="34" charset="0"/>
                          <a:ea typeface="Courier New" pitchFamily="34" charset="-122"/>
                          <a:cs typeface="Courier New" pitchFamily="34" charset="-120"/>
                        </a:rPr>
                        <a:t>$33,320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tcPr>
                </a:tc>
              </a:tr>
              <a:tr h="0">
                <a:tc>
                  <a:txBody>
                    <a:bodyPr/>
                    <a:lstStyle/>
                    <a:p>
                      <a:pPr algn="l" indent="0" marL="0">
                        <a:buNone/>
                      </a:pPr>
                      <a:r>
                        <a:rPr lang="en-US" sz="800" b="1" dirty="0">
                          <a:solidFill>
                            <a:srgbClr val="FFFFFF"/>
                          </a:solidFill>
                          <a:latin typeface="Carlito" pitchFamily="34" charset="0"/>
                          <a:ea typeface="Carlito" pitchFamily="34" charset="-122"/>
                          <a:cs typeface="Carlito" pitchFamily="34" charset="-120"/>
                        </a:rPr>
                        <a:t>Total 6 meses</a:t>
                      </a:r>
                      <a:endParaRPr lang="en-US" sz="800" dirty="0">
                        <a:latin typeface="Carlito" charset="0"/>
                        <a:ea typeface="Carlito" charset="0"/>
                        <a:cs typeface="Carlito" charset="0"/>
                      </a:endParaRPr>
                    </a:p>
                  </a:txBody>
                  <a:tcPr marL="71438" marR="71438" marT="114300"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900" b="1" dirty="0">
                          <a:solidFill>
                            <a:srgbClr val="22D3EE"/>
                          </a:solidFill>
                          <a:latin typeface="Courier New" pitchFamily="34" charset="0"/>
                          <a:ea typeface="Courier New" pitchFamily="34" charset="-122"/>
                          <a:cs typeface="Courier New" pitchFamily="34" charset="-120"/>
                        </a:rPr>
                        <a:t>$42,500</a:t>
                      </a:r>
                      <a:endParaRPr lang="en-US" sz="9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800" b="1" dirty="0">
                          <a:solidFill>
                            <a:srgbClr val="FFFFFF"/>
                          </a:solidFill>
                          <a:latin typeface="Courier New" pitchFamily="34" charset="0"/>
                          <a:ea typeface="Courier New" pitchFamily="34" charset="-122"/>
                          <a:cs typeface="Courier New" pitchFamily="34" charset="-120"/>
                        </a:rPr>
                        <a:t>$720</a:t>
                      </a:r>
                      <a:endParaRPr lang="en-US" sz="8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c>
                  <a:txBody>
                    <a:bodyPr/>
                    <a:lstStyle/>
                    <a:p>
                      <a:pPr algn="ctr" indent="0" marL="0">
                        <a:buNone/>
                      </a:pPr>
                      <a:r>
                        <a:rPr lang="en-US" sz="900" b="1" dirty="0">
                          <a:solidFill>
                            <a:srgbClr val="22D3EE"/>
                          </a:solidFill>
                          <a:latin typeface="Courier New" pitchFamily="34" charset="0"/>
                          <a:ea typeface="Courier New" pitchFamily="34" charset="-122"/>
                          <a:cs typeface="Courier New" pitchFamily="34" charset="-120"/>
                        </a:rPr>
                        <a:t>$44,240</a:t>
                      </a:r>
                      <a:endParaRPr lang="en-US" sz="900" dirty="0">
                        <a:latin typeface="Courier New" charset="0"/>
                        <a:ea typeface="Courier New" charset="0"/>
                        <a:cs typeface="Courier New" charset="0"/>
                      </a:endParaRPr>
                    </a:p>
                  </a:txBody>
                  <a:tcPr marL="71438" marR="71438" marT="71438" marB="71438" anchor="ctr">
                    <a:lnL w="6350" cap="flat" cmpd="sng" algn="ctr">
                      <a:solidFill>
                        <a:srgbClr val="94A3B8"/>
                      </a:solidFill>
                      <a:prstDash val="solid"/>
                      <a:round/>
                      <a:headEnd type="none" w="med" len="med"/>
                      <a:tailEnd type="none" w="med" len="med"/>
                    </a:lnL>
                    <a:lnR w="6350" cap="flat" cmpd="sng" algn="ctr">
                      <a:solidFill>
                        <a:srgbClr val="94A3B8"/>
                      </a:solidFill>
                      <a:prstDash val="solid"/>
                      <a:round/>
                      <a:headEnd type="none" w="med" len="med"/>
                      <a:tailEnd type="none" w="med" len="med"/>
                    </a:lnR>
                    <a:lnT w="6350" cap="flat" cmpd="sng" algn="ctr">
                      <a:solidFill>
                        <a:srgbClr val="94A3B8"/>
                      </a:solidFill>
                      <a:prstDash val="solid"/>
                      <a:round/>
                      <a:headEnd type="none" w="med" len="med"/>
                      <a:tailEnd type="none" w="med" len="med"/>
                    </a:lnT>
                    <a:lnB w="6350" cap="flat" cmpd="sng" algn="ctr">
                      <a:solidFill>
                        <a:srgbClr val="94A3B8"/>
                      </a:solidFill>
                      <a:prstDash val="solid"/>
                      <a:round/>
                      <a:headEnd type="none" w="med" len="med"/>
                      <a:tailEnd type="none" w="med" len="med"/>
                    </a:lnB>
                    <a:solidFill>
                      <a:srgbClr val="22D3EE">
                        <a:alpha val="10000"/>
                      </a:srgbClr>
                    </a:solidFill>
                  </a:tcPr>
                </a:tc>
              </a:tr>
            </a:tbl>
          </a:graphicData>
        </a:graphic>
      </p:graphicFrame>
      <p:sp>
        <p:nvSpPr>
          <p:cNvPr id="13" name="Text 6"/>
          <p:cNvSpPr/>
          <p:nvPr/>
        </p:nvSpPr>
        <p:spPr>
          <a:xfrm>
            <a:off x="593503" y="3498294"/>
            <a:ext cx="8001000" cy="329184"/>
          </a:xfrm>
          <a:prstGeom prst="rect">
            <a:avLst/>
          </a:prstGeom>
          <a:noFill/>
          <a:ln/>
        </p:spPr>
        <p:txBody>
          <a:bodyPr wrap="square" lIns="0" tIns="0" rIns="0" bIns="0" rtlCol="0" anchor="t"/>
          <a:lstStyle/>
          <a:p>
            <a:pPr algn="l" indent="0" marL="0">
              <a:lnSpc>
                <a:spcPts val="886"/>
              </a:lnSpc>
              <a:buNone/>
            </a:pPr>
            <a:r>
              <a:rPr lang="en-US" sz="800" spc="12" kern="0" dirty="0">
                <a:solidFill>
                  <a:srgbClr val="64748B"/>
                </a:solidFill>
                <a:latin typeface="Carlito" pitchFamily="34" charset="0"/>
                <a:ea typeface="Carlito" pitchFamily="34" charset="-122"/>
                <a:cs typeface="Carlito" pitchFamily="34" charset="-120"/>
              </a:rPr>
              <a:t>2 networkers/mes · 2 clientes/mes por networker · Paquete Plata $100 · 5% unilevel niveles 2-6 · 50% patrocinador directo · Mes 6: +1 ticket Viaje Nacional $1,000 · Pagos en USDT · BSC/Polygon/Arbitrum · KYC obligatorio · No garantía.</a:t>
            </a:r>
            <a:endParaRPr lang="en-US" sz="800" dirty="0"/>
          </a:p>
        </p:txBody>
      </p:sp>
      <p:sp>
        <p:nvSpPr>
          <p:cNvPr id="14" name="Text 7"/>
          <p:cNvSpPr/>
          <p:nvPr/>
        </p:nvSpPr>
        <p:spPr>
          <a:xfrm>
            <a:off x="460772" y="632222"/>
            <a:ext cx="2200275" cy="210741"/>
          </a:xfrm>
          <a:prstGeom prst="roundRect">
            <a:avLst>
              <a:gd name="adj" fmla="val 4515246"/>
            </a:avLst>
          </a:prstGeom>
          <a:solidFill>
            <a:srgbClr val="E879F9">
              <a:alpha val="12000"/>
            </a:srgbClr>
          </a:solidFill>
          <a:ln w="7144">
            <a:solidFill>
              <a:srgbClr val="E879F9"/>
            </a:solidFill>
            <a:prstDash val="solid"/>
          </a:ln>
        </p:spPr>
        <p:txBody>
          <a:bodyPr wrap="square" rtlCol="0" anchor="ctr"/>
          <a:lstStyle/>
          <a:p>
            <a:pPr indent="0" marL="0">
              <a:buNone/>
            </a:pPr>
            <a:endParaRPr lang="en-US" dirty="0"/>
          </a:p>
        </p:txBody>
      </p:sp>
      <p:sp>
        <p:nvSpPr>
          <p:cNvPr id="15" name="Text 8"/>
          <p:cNvSpPr/>
          <p:nvPr/>
        </p:nvSpPr>
        <p:spPr>
          <a:xfrm>
            <a:off x="721519" y="685800"/>
            <a:ext cx="1835944" cy="129679"/>
          </a:xfrm>
          <a:prstGeom prst="rect">
            <a:avLst/>
          </a:prstGeom>
          <a:noFill/>
          <a:ln/>
        </p:spPr>
        <p:txBody>
          <a:bodyPr wrap="none" lIns="100013" tIns="42863" rIns="100013" bIns="42863" rtlCol="0" anchor="t"/>
          <a:lstStyle/>
          <a:p>
            <a:pPr algn="l" indent="0" marL="0">
              <a:lnSpc>
                <a:spcPts val="928"/>
              </a:lnSpc>
              <a:buNone/>
            </a:pPr>
            <a:r>
              <a:rPr lang="en-US" sz="619" b="1" spc="99" kern="0" dirty="0">
                <a:solidFill>
                  <a:srgbClr val="E879F9"/>
                </a:solidFill>
                <a:latin typeface="Liberation Sans Narrow" pitchFamily="34" charset="0"/>
                <a:ea typeface="Liberation Sans Narrow" pitchFamily="34" charset="-122"/>
                <a:cs typeface="Liberation Sans Narrow" pitchFamily="34" charset="-120"/>
              </a:rPr>
              <a:t>PROYECCIÓN 6 MESES · OBJETIVA</a:t>
            </a:r>
            <a:endParaRPr lang="en-US" sz="619" dirty="0"/>
          </a:p>
        </p:txBody>
      </p:sp>
      <p:sp>
        <p:nvSpPr>
          <p:cNvPr id="16" name="Text 9"/>
          <p:cNvSpPr/>
          <p:nvPr/>
        </p:nvSpPr>
        <p:spPr>
          <a:xfrm>
            <a:off x="564356" y="687586"/>
            <a:ext cx="100013" cy="100013"/>
          </a:xfrm>
          <a:prstGeom prst="rect">
            <a:avLst/>
          </a:prstGeom>
          <a:noFill/>
          <a:ln/>
        </p:spPr>
        <p:txBody>
          <a:bodyPr wrap="none" lIns="0" tIns="0" rIns="0" bIns="0" rtlCol="0" anchor="ctr"/>
          <a:lstStyle/>
          <a:p>
            <a:pPr algn="ctr" indent="0" marL="0">
              <a:buNone/>
            </a:pPr>
            <a:r>
              <a:rPr lang="en-US" sz="984" dirty="0">
                <a:solidFill>
                  <a:srgbClr val="E879F9"/>
                </a:solidFill>
                <a:latin typeface="Segoe UI Symbol" pitchFamily="34" charset="0"/>
                <a:ea typeface="Segoe UI Symbol" pitchFamily="34" charset="-122"/>
                <a:cs typeface="Segoe UI Symbol" pitchFamily="34" charset="-120"/>
              </a:rPr>
              <a:t>↗</a:t>
            </a:r>
            <a:endParaRPr lang="en-US" sz="984" dirty="0"/>
          </a:p>
        </p:txBody>
      </p:sp>
      <p:sp>
        <p:nvSpPr>
          <p:cNvPr id="17" name="Text 10"/>
          <p:cNvSpPr/>
          <p:nvPr/>
        </p:nvSpPr>
        <p:spPr>
          <a:xfrm>
            <a:off x="457200" y="903684"/>
            <a:ext cx="8636000" cy="236887"/>
          </a:xfrm>
          <a:prstGeom prst="rect">
            <a:avLst/>
          </a:prstGeom>
          <a:noFill/>
          <a:ln/>
        </p:spPr>
        <p:txBody>
          <a:bodyPr wrap="square" lIns="0" tIns="0" rIns="0" bIns="0" rtlCol="0" anchor="t">
            <a:normAutofit/>
          </a:bodyPr>
          <a:lstStyle/>
          <a:p>
            <a:pPr algn="l" indent="0" marL="0">
              <a:lnSpc>
                <a:spcPts val="1856"/>
              </a:lnSpc>
              <a:buNone/>
            </a:pPr>
            <a:r>
              <a:rPr lang="en-US" sz="1688" b="1" spc="-34" kern="0" dirty="0">
                <a:solidFill>
                  <a:srgbClr val="FFFFFF"/>
                </a:solidFill>
                <a:latin typeface="Carlito" pitchFamily="34" charset="0"/>
                <a:ea typeface="Carlito" pitchFamily="34" charset="-122"/>
                <a:cs typeface="Carlito" pitchFamily="34" charset="-120"/>
              </a:rPr>
              <a:t>De </a:t>
            </a:r>
            <a:pPr algn="l" indent="0" marL="0">
              <a:lnSpc>
                <a:spcPts val="1856"/>
              </a:lnSpc>
              <a:buNone/>
            </a:pPr>
            <a:r>
              <a:rPr lang="en-US" sz="1688" b="1" spc="-34" kern="0" dirty="0">
                <a:solidFill>
                  <a:srgbClr val="22D3EE"/>
                </a:solidFill>
                <a:latin typeface="Liberation Sans Narrow" pitchFamily="34" charset="0"/>
                <a:ea typeface="Liberation Sans Narrow" pitchFamily="34" charset="-122"/>
                <a:cs typeface="Liberation Sans Narrow" pitchFamily="34" charset="-120"/>
              </a:rPr>
              <a:t>$1,000</a:t>
            </a:r>
            <a:pPr algn="l" indent="0" marL="0">
              <a:lnSpc>
                <a:spcPts val="1856"/>
              </a:lnSpc>
              <a:buNone/>
            </a:pPr>
            <a:r>
              <a:rPr lang="en-US" sz="1688" b="1" spc="-34" kern="0" dirty="0">
                <a:solidFill>
                  <a:srgbClr val="FFFFFF"/>
                </a:solidFill>
                <a:latin typeface="Carlito" pitchFamily="34" charset="0"/>
                <a:ea typeface="Carlito" pitchFamily="34" charset="-122"/>
                <a:cs typeface="Carlito" pitchFamily="34" charset="-120"/>
              </a:rPr>
              <a:t> a </a:t>
            </a:r>
            <a:pPr algn="l" indent="0" marL="0">
              <a:lnSpc>
                <a:spcPts val="1856"/>
              </a:lnSpc>
              <a:buNone/>
            </a:pPr>
            <a:r>
              <a:rPr lang="en-US" sz="1688" b="1" spc="-34" kern="0" dirty="0">
                <a:solidFill>
                  <a:srgbClr val="E879F9"/>
                </a:solidFill>
                <a:latin typeface="Liberation Sans Narrow" pitchFamily="34" charset="0"/>
                <a:ea typeface="Liberation Sans Narrow" pitchFamily="34" charset="-122"/>
                <a:cs typeface="Liberation Sans Narrow" pitchFamily="34" charset="-120"/>
              </a:rPr>
              <a:t>$44,240</a:t>
            </a:r>
            <a:pPr algn="l" indent="0" marL="0">
              <a:lnSpc>
                <a:spcPts val="1856"/>
              </a:lnSpc>
              <a:buNone/>
            </a:pPr>
            <a:r>
              <a:rPr lang="en-US" sz="1688" b="1" spc="-34" kern="0" dirty="0">
                <a:solidFill>
                  <a:srgbClr val="FFFFFF"/>
                </a:solidFill>
                <a:latin typeface="Liberation Sans Narrow" pitchFamily="34" charset="0"/>
                <a:ea typeface="Liberation Sans Narrow" pitchFamily="34" charset="-122"/>
                <a:cs typeface="Liberation Sans Narrow" pitchFamily="34" charset="-120"/>
              </a:rPr>
              <a:t> en 6 meses.</a:t>
            </a:r>
            <a:endParaRPr lang="en-US" sz="1688" dirty="0"/>
          </a:p>
        </p:txBody>
      </p:sp>
      <p:sp>
        <p:nvSpPr>
          <p:cNvPr id="18" name="Text 11"/>
          <p:cNvSpPr/>
          <p:nvPr/>
        </p:nvSpPr>
        <p:spPr>
          <a:xfrm>
            <a:off x="457200" y="1168003"/>
            <a:ext cx="6429375" cy="329184"/>
          </a:xfrm>
          <a:prstGeom prst="rect">
            <a:avLst/>
          </a:prstGeom>
          <a:noFill/>
          <a:ln/>
        </p:spPr>
        <p:txBody>
          <a:bodyPr wrap="square" lIns="0" tIns="0" rIns="0" bIns="0" rtlCol="0" anchor="t"/>
          <a:lstStyle/>
          <a:p>
            <a:pPr algn="l" indent="0" marL="0">
              <a:lnSpc>
                <a:spcPts val="1024"/>
              </a:lnSpc>
              <a:buNone/>
            </a:pPr>
            <a:r>
              <a:rPr lang="en-US" sz="800" dirty="0">
                <a:solidFill>
                  <a:srgbClr val="94A3B8"/>
                </a:solidFill>
                <a:latin typeface="Carlito" pitchFamily="34" charset="0"/>
                <a:ea typeface="Carlito" pitchFamily="34" charset="-122"/>
                <a:cs typeface="Carlito" pitchFamily="34" charset="-120"/>
              </a:rPr>
              <a:t>Proyección real basada en 2 networkers/mes + 2 clientes/mes por networker (paquete Plata $100). Sin invitar 5, sin vendedores aliados.</a:t>
            </a:r>
            <a:endParaRPr lang="en-US" sz="800" dirty="0"/>
          </a:p>
        </p:txBody>
      </p:sp>
      <p:sp>
        <p:nvSpPr>
          <p:cNvPr id="19" name="Text 12"/>
          <p:cNvSpPr/>
          <p:nvPr/>
        </p:nvSpPr>
        <p:spPr>
          <a:xfrm>
            <a:off x="457200" y="3971590"/>
            <a:ext cx="2686050" cy="786147"/>
          </a:xfrm>
          <a:prstGeom prst="roundRect">
            <a:avLst>
              <a:gd name="adj" fmla="val 14539"/>
            </a:avLst>
          </a:prstGeom>
          <a:solidFill>
            <a:srgbClr val="FBBF24">
              <a:alpha val="6000"/>
            </a:srgbClr>
          </a:solidFill>
          <a:ln/>
        </p:spPr>
        <p:txBody>
          <a:bodyPr wrap="square" rtlCol="0" anchor="ctr"/>
          <a:lstStyle/>
          <a:p>
            <a:pPr indent="0" marL="0">
              <a:buNone/>
            </a:pPr>
            <a:endParaRPr lang="en-US" dirty="0"/>
          </a:p>
        </p:txBody>
      </p:sp>
      <p:sp>
        <p:nvSpPr>
          <p:cNvPr id="20" name="Text 13"/>
          <p:cNvSpPr/>
          <p:nvPr/>
        </p:nvSpPr>
        <p:spPr>
          <a:xfrm>
            <a:off x="728663" y="4064459"/>
            <a:ext cx="1419872" cy="111871"/>
          </a:xfrm>
          <a:prstGeom prst="rect">
            <a:avLst/>
          </a:prstGeom>
          <a:noFill/>
          <a:ln/>
        </p:spPr>
        <p:txBody>
          <a:bodyPr wrap="none" lIns="0" tIns="0" rIns="0" bIns="0" rtlCol="0" anchor="t">
            <a:normAutofit/>
          </a:bodyPr>
          <a:lstStyle/>
          <a:p>
            <a:pPr algn="l" indent="0" marL="0">
              <a:lnSpc>
                <a:spcPts val="928"/>
              </a:lnSpc>
              <a:buNone/>
            </a:pPr>
            <a:r>
              <a:rPr lang="en-US" sz="800" b="1" spc="74" kern="0" dirty="0">
                <a:solidFill>
                  <a:srgbClr val="FFFFFF"/>
                </a:solidFill>
                <a:latin typeface="Liberation Sans Narrow" pitchFamily="34" charset="0"/>
                <a:ea typeface="Liberation Sans Narrow" pitchFamily="34" charset="-122"/>
                <a:cs typeface="Liberation Sans Narrow" pitchFamily="34" charset="-120"/>
              </a:rPr>
              <a:t>BONO DIAMANTE 1★</a:t>
            </a:r>
            <a:endParaRPr lang="en-US" sz="800" dirty="0"/>
          </a:p>
        </p:txBody>
      </p:sp>
      <p:sp>
        <p:nvSpPr>
          <p:cNvPr id="21" name="Text 14"/>
          <p:cNvSpPr/>
          <p:nvPr/>
        </p:nvSpPr>
        <p:spPr>
          <a:xfrm>
            <a:off x="585788" y="4066245"/>
            <a:ext cx="100013" cy="100013"/>
          </a:xfrm>
          <a:prstGeom prst="rect">
            <a:avLst/>
          </a:prstGeom>
          <a:noFill/>
          <a:ln/>
        </p:spPr>
        <p:txBody>
          <a:bodyPr wrap="none" lIns="0" tIns="0" rIns="0" bIns="0" rtlCol="0" anchor="ctr"/>
          <a:lstStyle/>
          <a:p>
            <a:pPr algn="ctr" indent="0" marL="0">
              <a:buNone/>
            </a:pPr>
            <a:r>
              <a:rPr lang="en-US" sz="984" dirty="0">
                <a:solidFill>
                  <a:srgbClr val="FBBF24"/>
                </a:solidFill>
                <a:latin typeface="Segoe UI Symbol" pitchFamily="34" charset="0"/>
                <a:ea typeface="Segoe UI Symbol" pitchFamily="34" charset="-122"/>
                <a:cs typeface="Segoe UI Symbol" pitchFamily="34" charset="-120"/>
              </a:rPr>
              <a:t>♛</a:t>
            </a:r>
            <a:endParaRPr lang="en-US" sz="984" dirty="0"/>
          </a:p>
        </p:txBody>
      </p:sp>
      <p:sp>
        <p:nvSpPr>
          <p:cNvPr id="22" name="Text 15"/>
          <p:cNvSpPr/>
          <p:nvPr/>
        </p:nvSpPr>
        <p:spPr>
          <a:xfrm>
            <a:off x="585788" y="4203762"/>
            <a:ext cx="2567178" cy="131851"/>
          </a:xfrm>
          <a:prstGeom prst="rect">
            <a:avLst/>
          </a:prstGeom>
          <a:noFill/>
          <a:ln/>
        </p:spPr>
        <p:txBody>
          <a:bodyPr wrap="square" lIns="0" tIns="0" rIns="0" bIns="0" rtlCol="0" anchor="t">
            <a:normAutofit/>
          </a:bodyPr>
          <a:lstStyle/>
          <a:p>
            <a:pPr algn="l" indent="0" marL="0">
              <a:lnSpc>
                <a:spcPts val="804"/>
              </a:lnSpc>
              <a:buNone/>
            </a:pPr>
            <a:r>
              <a:rPr lang="en-US" sz="800" dirty="0">
                <a:solidFill>
                  <a:srgbClr val="94A3B8"/>
                </a:solidFill>
                <a:latin typeface="Carlito" pitchFamily="34" charset="0"/>
                <a:ea typeface="Carlito" pitchFamily="34" charset="-122"/>
                <a:cs typeface="Carlito" pitchFamily="34" charset="-120"/>
              </a:rPr>
              <a:t>Matriz completa $42,500 + $21,250 (mes 7+)</a:t>
            </a:r>
            <a:endParaRPr lang="en-US" sz="800" dirty="0"/>
          </a:p>
        </p:txBody>
      </p:sp>
      <p:sp>
        <p:nvSpPr>
          <p:cNvPr id="23" name="Text 16"/>
          <p:cNvSpPr/>
          <p:nvPr/>
        </p:nvSpPr>
        <p:spPr>
          <a:xfrm>
            <a:off x="585788" y="4363045"/>
            <a:ext cx="2457450" cy="169736"/>
          </a:xfrm>
          <a:prstGeom prst="rect">
            <a:avLst/>
          </a:prstGeom>
          <a:noFill/>
          <a:ln/>
        </p:spPr>
        <p:txBody>
          <a:bodyPr wrap="none" lIns="0" tIns="0" rIns="0" bIns="0" rtlCol="0" anchor="t"/>
          <a:lstStyle/>
          <a:p>
            <a:pPr algn="l" indent="0" marL="0">
              <a:lnSpc>
                <a:spcPts val="1238"/>
              </a:lnSpc>
              <a:buNone/>
            </a:pPr>
            <a:r>
              <a:rPr lang="en-US" sz="1238" b="1" spc="-25" kern="0" dirty="0">
                <a:solidFill>
                  <a:srgbClr val="FBBF24"/>
                </a:solidFill>
                <a:latin typeface="Liberation Sans Narrow" pitchFamily="34" charset="0"/>
                <a:ea typeface="Liberation Sans Narrow" pitchFamily="34" charset="-122"/>
                <a:cs typeface="Liberation Sans Narrow" pitchFamily="34" charset="-120"/>
              </a:rPr>
              <a:t>+$21,250</a:t>
            </a:r>
            <a:endParaRPr lang="en-US" sz="1238" dirty="0"/>
          </a:p>
        </p:txBody>
      </p:sp>
      <p:sp>
        <p:nvSpPr>
          <p:cNvPr id="24" name="Text 17"/>
          <p:cNvSpPr/>
          <p:nvPr/>
        </p:nvSpPr>
        <p:spPr>
          <a:xfrm>
            <a:off x="585788" y="4570214"/>
            <a:ext cx="2457450" cy="101798"/>
          </a:xfrm>
          <a:prstGeom prst="rect">
            <a:avLst/>
          </a:prstGeom>
          <a:noFill/>
          <a:ln/>
        </p:spPr>
        <p:txBody>
          <a:bodyPr wrap="none" lIns="0" tIns="0" rIns="0" bIns="0" rtlCol="0" anchor="t"/>
          <a:lstStyle/>
          <a:p>
            <a:pPr algn="l" indent="0" marL="0">
              <a:lnSpc>
                <a:spcPts val="802"/>
              </a:lnSpc>
              <a:buNone/>
            </a:pPr>
            <a:r>
              <a:rPr lang="en-US" sz="800" spc="53" kern="0" dirty="0">
                <a:solidFill>
                  <a:srgbClr val="64748B"/>
                </a:solidFill>
                <a:latin typeface="Liberation Sans Narrow" pitchFamily="34" charset="0"/>
                <a:ea typeface="Liberation Sans Narrow" pitchFamily="34" charset="-122"/>
                <a:cs typeface="Liberation Sans Narrow" pitchFamily="34" charset="-120"/>
              </a:rPr>
              <a:t>+1 TICKET VIAJE NACIONAL</a:t>
            </a:r>
            <a:endParaRPr lang="en-US" sz="800" dirty="0"/>
          </a:p>
        </p:txBody>
      </p:sp>
      <p:sp>
        <p:nvSpPr>
          <p:cNvPr id="25" name="Text 18"/>
          <p:cNvSpPr/>
          <p:nvPr/>
        </p:nvSpPr>
        <p:spPr>
          <a:xfrm>
            <a:off x="3228975" y="3971590"/>
            <a:ext cx="2686050" cy="786147"/>
          </a:xfrm>
          <a:prstGeom prst="roundRect">
            <a:avLst>
              <a:gd name="adj" fmla="val 14539"/>
            </a:avLst>
          </a:prstGeom>
          <a:solidFill>
            <a:srgbClr val="E879F9">
              <a:alpha val="6000"/>
            </a:srgbClr>
          </a:solidFill>
          <a:ln/>
        </p:spPr>
        <p:txBody>
          <a:bodyPr wrap="square" rtlCol="0" anchor="ctr"/>
          <a:lstStyle/>
          <a:p>
            <a:pPr indent="0" marL="0">
              <a:buNone/>
            </a:pPr>
            <a:endParaRPr lang="en-US" dirty="0"/>
          </a:p>
        </p:txBody>
      </p:sp>
      <p:sp>
        <p:nvSpPr>
          <p:cNvPr id="26" name="Text 19"/>
          <p:cNvSpPr/>
          <p:nvPr/>
        </p:nvSpPr>
        <p:spPr>
          <a:xfrm>
            <a:off x="3500438" y="4064459"/>
            <a:ext cx="1170311" cy="111871"/>
          </a:xfrm>
          <a:prstGeom prst="rect">
            <a:avLst/>
          </a:prstGeom>
          <a:noFill/>
          <a:ln/>
        </p:spPr>
        <p:txBody>
          <a:bodyPr wrap="none" lIns="0" tIns="0" rIns="0" bIns="0" rtlCol="0" anchor="t">
            <a:normAutofit/>
          </a:bodyPr>
          <a:lstStyle/>
          <a:p>
            <a:pPr algn="l" indent="0" marL="0">
              <a:lnSpc>
                <a:spcPts val="928"/>
              </a:lnSpc>
              <a:buNone/>
            </a:pPr>
            <a:r>
              <a:rPr lang="en-US" sz="800" b="1" spc="74" kern="0" dirty="0">
                <a:solidFill>
                  <a:srgbClr val="FFFFFF"/>
                </a:solidFill>
                <a:latin typeface="Liberation Sans Narrow" pitchFamily="34" charset="0"/>
                <a:ea typeface="Liberation Sans Narrow" pitchFamily="34" charset="-122"/>
                <a:cs typeface="Liberation Sans Narrow" pitchFamily="34" charset="-120"/>
              </a:rPr>
              <a:t>¿Y SI INVITAS 5?</a:t>
            </a:r>
            <a:endParaRPr lang="en-US" sz="800" dirty="0"/>
          </a:p>
        </p:txBody>
      </p:sp>
      <p:sp>
        <p:nvSpPr>
          <p:cNvPr id="27" name="Text 20"/>
          <p:cNvSpPr/>
          <p:nvPr/>
        </p:nvSpPr>
        <p:spPr>
          <a:xfrm>
            <a:off x="3357563" y="4066245"/>
            <a:ext cx="100013" cy="100013"/>
          </a:xfrm>
          <a:prstGeom prst="rect">
            <a:avLst/>
          </a:prstGeom>
          <a:noFill/>
          <a:ln/>
        </p:spPr>
        <p:txBody>
          <a:bodyPr wrap="none" lIns="0" tIns="0" rIns="0" bIns="0" rtlCol="0" anchor="ctr"/>
          <a:lstStyle/>
          <a:p>
            <a:pPr algn="ctr" indent="0" marL="0">
              <a:buNone/>
            </a:pPr>
            <a:r>
              <a:rPr lang="en-US" sz="984" dirty="0">
                <a:solidFill>
                  <a:srgbClr val="E879F9"/>
                </a:solidFill>
                <a:latin typeface="Segoe UI Symbol" pitchFamily="34" charset="0"/>
                <a:ea typeface="Segoe UI Symbol" pitchFamily="34" charset="-122"/>
                <a:cs typeface="Segoe UI Symbol" pitchFamily="34" charset="-120"/>
              </a:rPr>
              <a:t>↗</a:t>
            </a:r>
            <a:endParaRPr lang="en-US" sz="984" dirty="0"/>
          </a:p>
        </p:txBody>
      </p:sp>
      <p:sp>
        <p:nvSpPr>
          <p:cNvPr id="28" name="Text 21"/>
          <p:cNvSpPr/>
          <p:nvPr/>
        </p:nvSpPr>
        <p:spPr>
          <a:xfrm>
            <a:off x="3357563" y="4203762"/>
            <a:ext cx="2567178" cy="131851"/>
          </a:xfrm>
          <a:prstGeom prst="rect">
            <a:avLst/>
          </a:prstGeom>
          <a:noFill/>
          <a:ln/>
        </p:spPr>
        <p:txBody>
          <a:bodyPr wrap="square" lIns="0" tIns="0" rIns="0" bIns="0" rtlCol="0" anchor="t">
            <a:normAutofit/>
          </a:bodyPr>
          <a:lstStyle/>
          <a:p>
            <a:pPr algn="l" indent="0" marL="0">
              <a:lnSpc>
                <a:spcPts val="804"/>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5 networkers mes 1 → proyección ×2.5</a:t>
            </a:r>
            <a:endParaRPr lang="en-US" sz="800" dirty="0"/>
          </a:p>
        </p:txBody>
      </p:sp>
      <p:sp>
        <p:nvSpPr>
          <p:cNvPr id="29" name="Text 22"/>
          <p:cNvSpPr/>
          <p:nvPr/>
        </p:nvSpPr>
        <p:spPr>
          <a:xfrm>
            <a:off x="3357563" y="4363045"/>
            <a:ext cx="2457450" cy="169736"/>
          </a:xfrm>
          <a:prstGeom prst="rect">
            <a:avLst/>
          </a:prstGeom>
          <a:noFill/>
          <a:ln/>
        </p:spPr>
        <p:txBody>
          <a:bodyPr wrap="none" lIns="0" tIns="0" rIns="0" bIns="0" rtlCol="0" anchor="t"/>
          <a:lstStyle/>
          <a:p>
            <a:pPr algn="l" indent="0" marL="0">
              <a:lnSpc>
                <a:spcPts val="1238"/>
              </a:lnSpc>
              <a:buNone/>
            </a:pPr>
            <a:r>
              <a:rPr lang="en-US" sz="1238" b="1" spc="-25" kern="0" dirty="0">
                <a:solidFill>
                  <a:srgbClr val="E879F9"/>
                </a:solidFill>
                <a:latin typeface="Liberation Sans Narrow" pitchFamily="34" charset="0"/>
                <a:ea typeface="Liberation Sans Narrow" pitchFamily="34" charset="-122"/>
                <a:cs typeface="Liberation Sans Narrow" pitchFamily="34" charset="-120"/>
              </a:rPr>
              <a:t>$110,600</a:t>
            </a:r>
            <a:endParaRPr lang="en-US" sz="1238" dirty="0"/>
          </a:p>
        </p:txBody>
      </p:sp>
      <p:sp>
        <p:nvSpPr>
          <p:cNvPr id="30" name="Text 23"/>
          <p:cNvSpPr/>
          <p:nvPr/>
        </p:nvSpPr>
        <p:spPr>
          <a:xfrm>
            <a:off x="3357563" y="4570214"/>
            <a:ext cx="2567178" cy="101798"/>
          </a:xfrm>
          <a:prstGeom prst="rect">
            <a:avLst/>
          </a:prstGeom>
          <a:noFill/>
          <a:ln/>
        </p:spPr>
        <p:txBody>
          <a:bodyPr wrap="square" lIns="0" tIns="0" rIns="0" bIns="0" rtlCol="0" anchor="t"/>
          <a:lstStyle/>
          <a:p>
            <a:pPr algn="l" indent="0" marL="0">
              <a:lnSpc>
                <a:spcPts val="802"/>
              </a:lnSpc>
              <a:buNone/>
            </a:pPr>
            <a:r>
              <a:rPr lang="en-US" sz="800" spc="53" kern="0" dirty="0">
                <a:solidFill>
                  <a:srgbClr val="64748B"/>
                </a:solidFill>
                <a:latin typeface="Liberation Sans Narrow" pitchFamily="34" charset="0"/>
                <a:ea typeface="Liberation Sans Narrow" pitchFamily="34" charset="-122"/>
                <a:cs typeface="Liberation Sans Narrow" pitchFamily="34" charset="-120"/>
              </a:rPr>
              <a:t>PROYECCIÓN 6 MESES CON 5 INVITAS</a:t>
            </a:r>
            <a:endParaRPr lang="en-US" sz="800" dirty="0"/>
          </a:p>
        </p:txBody>
      </p:sp>
      <p:sp>
        <p:nvSpPr>
          <p:cNvPr id="31" name="Text 24"/>
          <p:cNvSpPr/>
          <p:nvPr/>
        </p:nvSpPr>
        <p:spPr>
          <a:xfrm>
            <a:off x="6000750" y="3971590"/>
            <a:ext cx="2686050" cy="786147"/>
          </a:xfrm>
          <a:prstGeom prst="roundRect">
            <a:avLst>
              <a:gd name="adj" fmla="val 14539"/>
            </a:avLst>
          </a:prstGeom>
          <a:solidFill>
            <a:srgbClr val="22D3EE">
              <a:alpha val="6000"/>
            </a:srgbClr>
          </a:solidFill>
          <a:ln/>
        </p:spPr>
        <p:txBody>
          <a:bodyPr wrap="square" rtlCol="0" anchor="ctr"/>
          <a:lstStyle/>
          <a:p>
            <a:pPr indent="0" marL="0">
              <a:buNone/>
            </a:pPr>
            <a:endParaRPr lang="en-US" dirty="0"/>
          </a:p>
        </p:txBody>
      </p:sp>
      <p:sp>
        <p:nvSpPr>
          <p:cNvPr id="32" name="Text 25"/>
          <p:cNvSpPr/>
          <p:nvPr/>
        </p:nvSpPr>
        <p:spPr>
          <a:xfrm>
            <a:off x="6272213" y="4064459"/>
            <a:ext cx="1164466" cy="111871"/>
          </a:xfrm>
          <a:prstGeom prst="rect">
            <a:avLst/>
          </a:prstGeom>
          <a:noFill/>
          <a:ln/>
        </p:spPr>
        <p:txBody>
          <a:bodyPr wrap="none" lIns="0" tIns="0" rIns="0" bIns="0" rtlCol="0" anchor="t">
            <a:normAutofit/>
          </a:bodyPr>
          <a:lstStyle/>
          <a:p>
            <a:pPr algn="l" indent="0" marL="0">
              <a:lnSpc>
                <a:spcPts val="928"/>
              </a:lnSpc>
              <a:buNone/>
            </a:pPr>
            <a:r>
              <a:rPr lang="en-US" sz="800" b="1" spc="74" kern="0" dirty="0">
                <a:solidFill>
                  <a:srgbClr val="FFFFFF"/>
                </a:solidFill>
                <a:latin typeface="Liberation Sans Narrow" pitchFamily="34" charset="0"/>
                <a:ea typeface="Liberation Sans Narrow" pitchFamily="34" charset="-122"/>
                <a:cs typeface="Liberation Sans Narrow" pitchFamily="34" charset="-120"/>
              </a:rPr>
              <a:t>RECLUTADOR 2%</a:t>
            </a:r>
            <a:endParaRPr lang="en-US" sz="800" dirty="0"/>
          </a:p>
        </p:txBody>
      </p:sp>
      <p:sp>
        <p:nvSpPr>
          <p:cNvPr id="33" name="Text 26"/>
          <p:cNvSpPr/>
          <p:nvPr/>
        </p:nvSpPr>
        <p:spPr>
          <a:xfrm>
            <a:off x="6129338" y="4066245"/>
            <a:ext cx="100013" cy="100013"/>
          </a:xfrm>
          <a:prstGeom prst="rect">
            <a:avLst/>
          </a:prstGeom>
          <a:noFill/>
          <a:ln/>
        </p:spPr>
        <p:txBody>
          <a:bodyPr wrap="none" lIns="0" tIns="0" rIns="0" bIns="0" rtlCol="0" anchor="ctr"/>
          <a:lstStyle/>
          <a:p>
            <a:pPr algn="ctr" indent="0" marL="0">
              <a:buNone/>
            </a:pPr>
            <a:r>
              <a:rPr lang="en-US" sz="984" dirty="0">
                <a:solidFill>
                  <a:srgbClr val="22D3EE"/>
                </a:solidFill>
                <a:latin typeface="Segoe UI Symbol" pitchFamily="34" charset="0"/>
                <a:ea typeface="Segoe UI Symbol" pitchFamily="34" charset="-122"/>
                <a:cs typeface="Segoe UI Symbol" pitchFamily="34" charset="-120"/>
              </a:rPr>
              <a:t>🏪</a:t>
            </a:r>
            <a:endParaRPr lang="en-US" sz="984" dirty="0"/>
          </a:p>
        </p:txBody>
      </p:sp>
      <p:sp>
        <p:nvSpPr>
          <p:cNvPr id="34" name="Text 27"/>
          <p:cNvSpPr/>
          <p:nvPr/>
        </p:nvSpPr>
        <p:spPr>
          <a:xfrm>
            <a:off x="6129338" y="4203762"/>
            <a:ext cx="2567178" cy="131851"/>
          </a:xfrm>
          <a:prstGeom prst="rect">
            <a:avLst/>
          </a:prstGeom>
          <a:noFill/>
          <a:ln/>
        </p:spPr>
        <p:txBody>
          <a:bodyPr wrap="square" lIns="0" tIns="0" rIns="0" bIns="0" rtlCol="0" anchor="t">
            <a:normAutofit/>
          </a:bodyPr>
          <a:lstStyle/>
          <a:p>
            <a:pPr algn="l" indent="0" marL="0">
              <a:lnSpc>
                <a:spcPts val="804"/>
              </a:lnSpc>
              <a:buNone/>
            </a:pPr>
            <a:r>
              <a:rPr lang="en-US" sz="800" dirty="0">
                <a:solidFill>
                  <a:srgbClr val="94A3B8"/>
                </a:solidFill>
                <a:latin typeface="Liberation Sans Narrow" pitchFamily="34" charset="0"/>
                <a:ea typeface="Liberation Sans Narrow" pitchFamily="34" charset="-122"/>
                <a:cs typeface="Liberation Sans Narrow" pitchFamily="34" charset="-120"/>
              </a:rPr>
              <a:t>1 aliado con $50,000/mes en ventas</a:t>
            </a:r>
            <a:endParaRPr lang="en-US" sz="800" dirty="0"/>
          </a:p>
        </p:txBody>
      </p:sp>
      <p:sp>
        <p:nvSpPr>
          <p:cNvPr id="35" name="Text 28"/>
          <p:cNvSpPr/>
          <p:nvPr/>
        </p:nvSpPr>
        <p:spPr>
          <a:xfrm>
            <a:off x="6129338" y="4363045"/>
            <a:ext cx="2457450" cy="169736"/>
          </a:xfrm>
          <a:prstGeom prst="rect">
            <a:avLst/>
          </a:prstGeom>
          <a:noFill/>
          <a:ln/>
        </p:spPr>
        <p:txBody>
          <a:bodyPr wrap="none" lIns="0" tIns="0" rIns="0" bIns="0" rtlCol="0" anchor="t"/>
          <a:lstStyle/>
          <a:p>
            <a:pPr algn="l" indent="0" marL="0">
              <a:lnSpc>
                <a:spcPts val="1238"/>
              </a:lnSpc>
              <a:buNone/>
            </a:pPr>
            <a:r>
              <a:rPr lang="en-US" sz="1238" b="1" spc="-25" kern="0" dirty="0">
                <a:solidFill>
                  <a:srgbClr val="22D3EE"/>
                </a:solidFill>
                <a:latin typeface="Liberation Sans Narrow" pitchFamily="34" charset="0"/>
                <a:ea typeface="Liberation Sans Narrow" pitchFamily="34" charset="-122"/>
                <a:cs typeface="Liberation Sans Narrow" pitchFamily="34" charset="-120"/>
              </a:rPr>
              <a:t>+$1,000/mes</a:t>
            </a:r>
            <a:endParaRPr lang="en-US" sz="1238" dirty="0"/>
          </a:p>
        </p:txBody>
      </p:sp>
      <p:sp>
        <p:nvSpPr>
          <p:cNvPr id="36" name="Text 29"/>
          <p:cNvSpPr/>
          <p:nvPr/>
        </p:nvSpPr>
        <p:spPr>
          <a:xfrm>
            <a:off x="6129338" y="4570214"/>
            <a:ext cx="2457450" cy="101798"/>
          </a:xfrm>
          <a:prstGeom prst="rect">
            <a:avLst/>
          </a:prstGeom>
          <a:noFill/>
          <a:ln/>
        </p:spPr>
        <p:txBody>
          <a:bodyPr wrap="none" lIns="0" tIns="0" rIns="0" bIns="0" rtlCol="0" anchor="t"/>
          <a:lstStyle/>
          <a:p>
            <a:pPr algn="l" indent="0" marL="0">
              <a:lnSpc>
                <a:spcPts val="802"/>
              </a:lnSpc>
              <a:buNone/>
            </a:pPr>
            <a:r>
              <a:rPr lang="en-US" sz="800" spc="53" kern="0" dirty="0">
                <a:solidFill>
                  <a:srgbClr val="64748B"/>
                </a:solidFill>
                <a:latin typeface="Carlito" pitchFamily="34" charset="0"/>
                <a:ea typeface="Carlito" pitchFamily="34" charset="-122"/>
                <a:cs typeface="Carlito" pitchFamily="34" charset="-120"/>
              </a:rPr>
              <a:t>INGRESO PASIVO ADICIONAL</a:t>
            </a:r>
            <a:endParaRPr lang="en-US" sz="800" dirty="0"/>
          </a:p>
        </p:txBody>
      </p:sp>
      <p:sp>
        <p:nvSpPr>
          <p:cNvPr id="37" name="Text 30"/>
          <p:cNvSpPr/>
          <p:nvPr/>
        </p:nvSpPr>
        <p:spPr>
          <a:xfrm>
            <a:off x="5945832" y="271463"/>
            <a:ext cx="1148356" cy="164592"/>
          </a:xfrm>
          <a:prstGeom prst="rect">
            <a:avLst/>
          </a:prstGeom>
          <a:noFill/>
          <a:ln/>
        </p:spPr>
        <p:txBody>
          <a:bodyPr wrap="none" lIns="0" tIns="0" rIns="0" bIns="0" rtlCol="0" anchor="t"/>
          <a:lstStyle/>
          <a:p>
            <a:pPr algn="l" indent="0" marL="0">
              <a:lnSpc>
                <a:spcPts val="928"/>
              </a:lnSpc>
              <a:buNone/>
            </a:pPr>
            <a:r>
              <a:rPr lang="en-US" sz="800" spc="74" kern="0" dirty="0">
                <a:solidFill>
                  <a:srgbClr val="94A3B8"/>
                </a:solidFill>
                <a:latin typeface="Courier New" pitchFamily="34" charset="0"/>
                <a:ea typeface="Courier New" pitchFamily="34" charset="-122"/>
                <a:cs typeface="Courier New" pitchFamily="34" charset="-120"/>
              </a:rPr>
              <a:t>INVERSIÓN </a:t>
            </a:r>
            <a:pPr algn="l" indent="0" marL="0">
              <a:lnSpc>
                <a:spcPts val="928"/>
              </a:lnSpc>
              <a:buNone/>
            </a:pPr>
            <a:r>
              <a:rPr lang="en-US" sz="800" b="1" spc="74" kern="0" dirty="0">
                <a:solidFill>
                  <a:srgbClr val="FFFFFF"/>
                </a:solidFill>
                <a:latin typeface="Liberation Sans Narrow" pitchFamily="34" charset="0"/>
                <a:ea typeface="Liberation Sans Narrow" pitchFamily="34" charset="-122"/>
                <a:cs typeface="Liberation Sans Narrow" pitchFamily="34" charset="-120"/>
              </a:rPr>
              <a:t>$1,000</a:t>
            </a:r>
            <a:endParaRPr lang="en-US" sz="800" dirty="0"/>
          </a:p>
        </p:txBody>
      </p:sp>
      <p:sp>
        <p:nvSpPr>
          <p:cNvPr id="38" name="Text 31"/>
          <p:cNvSpPr/>
          <p:nvPr/>
        </p:nvSpPr>
        <p:spPr>
          <a:xfrm>
            <a:off x="6953771" y="280392"/>
            <a:ext cx="7144" cy="100013"/>
          </a:xfrm>
          <a:prstGeom prst="rect">
            <a:avLst/>
          </a:prstGeom>
          <a:solidFill>
            <a:srgbClr val="FFFFFF">
              <a:alpha val="15000"/>
            </a:srgbClr>
          </a:solidFill>
          <a:ln/>
        </p:spPr>
        <p:txBody>
          <a:bodyPr wrap="square" rtlCol="0" anchor="ctr"/>
          <a:lstStyle/>
          <a:p>
            <a:pPr indent="0" marL="0">
              <a:buNone/>
            </a:pPr>
            <a:endParaRPr lang="en-US" dirty="0"/>
          </a:p>
        </p:txBody>
      </p:sp>
      <p:sp>
        <p:nvSpPr>
          <p:cNvPr id="39" name="Text 32"/>
          <p:cNvSpPr/>
          <p:nvPr/>
        </p:nvSpPr>
        <p:spPr>
          <a:xfrm>
            <a:off x="7060927" y="271463"/>
            <a:ext cx="1291936" cy="164592"/>
          </a:xfrm>
          <a:prstGeom prst="rect">
            <a:avLst/>
          </a:prstGeom>
          <a:noFill/>
          <a:ln/>
        </p:spPr>
        <p:txBody>
          <a:bodyPr wrap="none" lIns="0" tIns="0" rIns="0" bIns="0" rtlCol="0" anchor="t"/>
          <a:lstStyle/>
          <a:p>
            <a:pPr algn="l" indent="0" marL="0">
              <a:lnSpc>
                <a:spcPts val="928"/>
              </a:lnSpc>
              <a:buNone/>
            </a:pPr>
            <a:r>
              <a:rPr lang="en-US" sz="800" spc="74" kern="0" dirty="0">
                <a:solidFill>
                  <a:srgbClr val="94A3B8"/>
                </a:solidFill>
                <a:latin typeface="Courier New" pitchFamily="34" charset="0"/>
                <a:ea typeface="Courier New" pitchFamily="34" charset="-122"/>
                <a:cs typeface="Courier New" pitchFamily="34" charset="-120"/>
              </a:rPr>
              <a:t>PROYECCIÓN </a:t>
            </a:r>
            <a:pPr algn="l" indent="0" marL="0">
              <a:lnSpc>
                <a:spcPts val="928"/>
              </a:lnSpc>
              <a:buNone/>
            </a:pPr>
            <a:r>
              <a:rPr lang="en-US" sz="800" b="1" spc="74" kern="0" dirty="0">
                <a:solidFill>
                  <a:srgbClr val="22D3EE"/>
                </a:solidFill>
                <a:latin typeface="Liberation Sans Narrow" pitchFamily="34" charset="0"/>
                <a:ea typeface="Liberation Sans Narrow" pitchFamily="34" charset="-122"/>
                <a:cs typeface="Liberation Sans Narrow" pitchFamily="34" charset="-120"/>
              </a:rPr>
              <a:t>$44,240</a:t>
            </a:r>
            <a:endParaRPr lang="en-US" sz="800" dirty="0"/>
          </a:p>
        </p:txBody>
      </p:sp>
      <p:sp>
        <p:nvSpPr>
          <p:cNvPr id="40" name="Text 33"/>
          <p:cNvSpPr/>
          <p:nvPr/>
        </p:nvSpPr>
        <p:spPr>
          <a:xfrm>
            <a:off x="8182384" y="280392"/>
            <a:ext cx="7144" cy="100013"/>
          </a:xfrm>
          <a:prstGeom prst="rect">
            <a:avLst/>
          </a:prstGeom>
          <a:solidFill>
            <a:srgbClr val="FFFFFF">
              <a:alpha val="15000"/>
            </a:srgbClr>
          </a:solidFill>
          <a:ln/>
        </p:spPr>
        <p:txBody>
          <a:bodyPr wrap="square" rtlCol="0" anchor="ctr"/>
          <a:lstStyle/>
          <a:p>
            <a:pPr indent="0" marL="0">
              <a:buNone/>
            </a:pPr>
            <a:endParaRPr lang="en-US" dirty="0"/>
          </a:p>
        </p:txBody>
      </p:sp>
      <p:sp>
        <p:nvSpPr>
          <p:cNvPr id="41" name="Text 34"/>
          <p:cNvSpPr/>
          <p:nvPr/>
        </p:nvSpPr>
        <p:spPr>
          <a:xfrm>
            <a:off x="8289541" y="271463"/>
            <a:ext cx="545363" cy="164592"/>
          </a:xfrm>
          <a:prstGeom prst="rect">
            <a:avLst/>
          </a:prstGeom>
          <a:noFill/>
          <a:ln/>
        </p:spPr>
        <p:txBody>
          <a:bodyPr wrap="none" lIns="0" tIns="0" rIns="0" bIns="0" rtlCol="0" anchor="t"/>
          <a:lstStyle/>
          <a:p>
            <a:pPr algn="l" indent="0" marL="0">
              <a:lnSpc>
                <a:spcPts val="928"/>
              </a:lnSpc>
              <a:buNone/>
            </a:pPr>
            <a:r>
              <a:rPr lang="en-US" sz="800" spc="74" kern="0" dirty="0">
                <a:solidFill>
                  <a:srgbClr val="94A3B8"/>
                </a:solidFill>
                <a:latin typeface="Courier New" pitchFamily="34" charset="0"/>
                <a:ea typeface="Courier New" pitchFamily="34" charset="-122"/>
                <a:cs typeface="Courier New" pitchFamily="34" charset="-120"/>
              </a:rPr>
              <a:t>ROI </a:t>
            </a:r>
            <a:pPr algn="l" indent="0" marL="0">
              <a:lnSpc>
                <a:spcPts val="928"/>
              </a:lnSpc>
              <a:buNone/>
            </a:pPr>
            <a:r>
              <a:rPr lang="en-US" sz="800" b="1" spc="74" kern="0" dirty="0">
                <a:solidFill>
                  <a:srgbClr val="FBBF24"/>
                </a:solidFill>
                <a:latin typeface="Liberation Sans Narrow" pitchFamily="34" charset="0"/>
                <a:ea typeface="Liberation Sans Narrow" pitchFamily="34" charset="-122"/>
                <a:cs typeface="Liberation Sans Narrow" pitchFamily="34" charset="-120"/>
              </a:rPr>
              <a:t>44X</a:t>
            </a:r>
            <a:endParaRPr lang="en-US" sz="800" dirty="0"/>
          </a:p>
        </p:txBody>
      </p:sp>
      <p:pic>
        <p:nvPicPr>
          <p:cNvPr id="42" name="Image 4" descr="https://chat.z.ai/api/v1/sandbox/version/file?path=download%2Fslides%2Flogo-white.png&amp;chatId=d56a80c7-af03-4919-9bc3-060e704a4cd0">    </p:cNvPr>
          <p:cNvPicPr>
            <a:picLocks noChangeAspect="1"/>
          </p:cNvPicPr>
          <p:nvPr/>
        </p:nvPicPr>
        <p:blipFill>
          <a:blip r:embed="rId5"/>
          <a:stretch>
            <a:fillRect/>
          </a:stretch>
        </p:blipFill>
        <p:spPr>
          <a:xfrm>
            <a:off x="457200" y="257175"/>
            <a:ext cx="228600" cy="228600"/>
          </a:xfrm>
          <a:prstGeom prst="rect">
            <a:avLst/>
          </a:prstGeom>
        </p:spPr>
      </p:pic>
      <p:sp>
        <p:nvSpPr>
          <p:cNvPr id="43" name="Text 35"/>
          <p:cNvSpPr/>
          <p:nvPr/>
        </p:nvSpPr>
        <p:spPr>
          <a:xfrm>
            <a:off x="771525" y="269677"/>
            <a:ext cx="837390"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
        <p:nvSpPr>
          <p:cNvPr id="44" name="Text 36"/>
          <p:cNvSpPr/>
          <p:nvPr/>
        </p:nvSpPr>
        <p:spPr>
          <a:xfrm>
            <a:off x="457200" y="4861322"/>
            <a:ext cx="7706878" cy="164592"/>
          </a:xfrm>
          <a:prstGeom prst="rect">
            <a:avLst/>
          </a:prstGeom>
          <a:noFill/>
          <a:ln/>
        </p:spPr>
        <p:txBody>
          <a:bodyPr wrap="square" lIns="0" tIns="0" rIns="0" bIns="0" rtlCol="0" anchor="t"/>
          <a:lstStyle/>
          <a:p>
            <a:pPr algn="l" indent="0" marL="0">
              <a:lnSpc>
                <a:spcPts val="1097"/>
              </a:lnSpc>
              <a:buNone/>
            </a:pPr>
            <a:r>
              <a:rPr lang="en-US" sz="800" spc="132" kern="0" dirty="0">
                <a:solidFill>
                  <a:srgbClr val="64748B"/>
                </a:solidFill>
                <a:latin typeface="Courier New" pitchFamily="34" charset="0"/>
                <a:ea typeface="Courier New" pitchFamily="34" charset="-122"/>
                <a:cs typeface="Courier New" pitchFamily="34" charset="-120"/>
              </a:rPr>
              <a:t>PROFILEIA · PROYECCIÓN 6 MESES · $1,000 → $44,240 · NO GARANTÍA</a:t>
            </a:r>
            <a:endParaRPr lang="en-US" sz="800" dirty="0"/>
          </a:p>
        </p:txBody>
      </p:sp>
      <p:sp>
        <p:nvSpPr>
          <p:cNvPr id="45" name="Text 37"/>
          <p:cNvSpPr/>
          <p:nvPr/>
        </p:nvSpPr>
        <p:spPr>
          <a:xfrm>
            <a:off x="8178366" y="4861322"/>
            <a:ext cx="775124" cy="164592"/>
          </a:xfrm>
          <a:prstGeom prst="rect">
            <a:avLst/>
          </a:prstGeom>
          <a:noFill/>
          <a:ln/>
        </p:spPr>
        <p:txBody>
          <a:bodyPr wrap="none" lIns="0" tIns="0" rIns="0" bIns="0" rtlCol="0" anchor="t"/>
          <a:lstStyle/>
          <a:p>
            <a:pPr algn="l" indent="0" marL="0">
              <a:lnSpc>
                <a:spcPts val="1097"/>
              </a:lnSpc>
              <a:buNone/>
            </a:pPr>
            <a:r>
              <a:rPr lang="en-US" sz="800" spc="132" kern="0" dirty="0">
                <a:solidFill>
                  <a:srgbClr val="64748B"/>
                </a:solidFill>
                <a:latin typeface="Liberation Sans Narrow" pitchFamily="34" charset="0"/>
                <a:ea typeface="Liberation Sans Narrow" pitchFamily="34" charset="-122"/>
                <a:cs typeface="Liberation Sans Narrow" pitchFamily="34" charset="-120"/>
              </a:rPr>
              <a:t>15 / 16</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p:nvPr/>
        </p:nvSpPr>
        <p:spPr>
          <a:xfrm>
            <a:off x="274320" y="642938"/>
            <a:ext cx="8595360" cy="678942"/>
          </a:xfrm>
          <a:prstGeom prst="rect">
            <a:avLst/>
          </a:prstGeom>
          <a:noFill/>
          <a:ln/>
        </p:spPr>
        <p:txBody>
          <a:bodyPr wrap="none" lIns="0" tIns="0" rIns="0" bIns="0" rtlCol="0" anchor="t"/>
          <a:lstStyle/>
          <a:p>
            <a:pPr algn="ctr" indent="0" marL="0">
              <a:lnSpc>
                <a:spcPts val="4950"/>
              </a:lnSpc>
              <a:buNone/>
            </a:pPr>
            <a:r>
              <a:rPr lang="en-US" sz="4950" b="1" spc="-198" kern="0" dirty="0">
                <a:solidFill>
                  <a:srgbClr val="22D3EE"/>
                </a:solidFill>
                <a:latin typeface="Carlito" pitchFamily="34" charset="0"/>
                <a:ea typeface="Carlito" pitchFamily="34" charset="-122"/>
                <a:cs typeface="Carlito" pitchFamily="34" charset="-120"/>
              </a:rPr>
              <a:t>Activa</a:t>
            </a:r>
            <a:pPr algn="ctr" indent="0" marL="0">
              <a:lnSpc>
                <a:spcPts val="4950"/>
              </a:lnSpc>
              <a:buNone/>
            </a:pPr>
            <a:r>
              <a:rPr lang="en-US" sz="4950" b="1" spc="-198" kern="0" dirty="0">
                <a:solidFill>
                  <a:srgbClr val="FFFFFF"/>
                </a:solidFill>
                <a:latin typeface="Carlito" pitchFamily="34" charset="0"/>
                <a:ea typeface="Carlito" pitchFamily="34" charset="-122"/>
                <a:cs typeface="Carlito" pitchFamily="34" charset="-120"/>
              </a:rPr>
              <a:t> tu negocio.</a:t>
            </a:r>
            <a:endParaRPr lang="en-US" sz="4950" dirty="0"/>
          </a:p>
        </p:txBody>
      </p:sp>
      <p:sp>
        <p:nvSpPr>
          <p:cNvPr id="5" name="Text 1"/>
          <p:cNvSpPr/>
          <p:nvPr/>
        </p:nvSpPr>
        <p:spPr>
          <a:xfrm>
            <a:off x="1714500" y="1428750"/>
            <a:ext cx="5715000" cy="432054"/>
          </a:xfrm>
          <a:prstGeom prst="rect">
            <a:avLst/>
          </a:prstGeom>
          <a:noFill/>
          <a:ln/>
        </p:spPr>
        <p:txBody>
          <a:bodyPr wrap="square" lIns="0" tIns="0" rIns="0" bIns="0" rtlCol="0" anchor="t"/>
          <a:lstStyle/>
          <a:p>
            <a:pPr algn="ctr" indent="0" marL="0">
              <a:lnSpc>
                <a:spcPts val="1575"/>
              </a:lnSpc>
              <a:buNone/>
            </a:pPr>
            <a:r>
              <a:rPr lang="en-US" sz="1125" dirty="0">
                <a:solidFill>
                  <a:srgbClr val="94A3B8"/>
                </a:solidFill>
                <a:latin typeface="Carlito" pitchFamily="34" charset="0"/>
                <a:ea typeface="Carlito" pitchFamily="34" charset="-122"/>
                <a:cs typeface="Carlito" pitchFamily="34" charset="-120"/>
              </a:rPr>
              <a:t>Tu tarjeta, sala, landing, academia, market, compensación y 22 agentes IA — en un solo enlace.</a:t>
            </a:r>
            <a:endParaRPr lang="en-US" sz="1125" dirty="0"/>
          </a:p>
        </p:txBody>
      </p:sp>
      <p:sp>
        <p:nvSpPr>
          <p:cNvPr id="6" name="Text 2"/>
          <p:cNvSpPr/>
          <p:nvPr/>
        </p:nvSpPr>
        <p:spPr>
          <a:xfrm>
            <a:off x="335756" y="2364581"/>
            <a:ext cx="2700338" cy="1985963"/>
          </a:xfrm>
          <a:prstGeom prst="roundRect">
            <a:avLst>
              <a:gd name="adj" fmla="val 9592"/>
            </a:avLst>
          </a:prstGeom>
          <a:solidFill>
            <a:srgbClr val="0F172A">
              <a:alpha val="55000"/>
            </a:srgbClr>
          </a:solidFill>
          <a:ln w="14288">
            <a:solidFill>
              <a:srgbClr val="22D3EE"/>
            </a:solidFill>
            <a:prstDash val="solid"/>
          </a:ln>
        </p:spPr>
        <p:txBody>
          <a:bodyPr wrap="square" rtlCol="0" anchor="ctr"/>
          <a:lstStyle/>
          <a:p>
            <a:pPr indent="0" marL="0">
              <a:buNone/>
            </a:pPr>
            <a:endParaRPr lang="en-US" dirty="0"/>
          </a:p>
        </p:txBody>
      </p:sp>
      <p:sp>
        <p:nvSpPr>
          <p:cNvPr id="7" name="Text 3"/>
          <p:cNvSpPr/>
          <p:nvPr/>
        </p:nvSpPr>
        <p:spPr>
          <a:xfrm>
            <a:off x="1400175" y="2571750"/>
            <a:ext cx="571500" cy="571500"/>
          </a:xfrm>
          <a:prstGeom prst="rect">
            <a:avLst/>
          </a:prstGeom>
          <a:noFill/>
          <a:ln/>
        </p:spPr>
        <p:txBody>
          <a:bodyPr wrap="none" lIns="0" tIns="0" rIns="0" bIns="0" rtlCol="0" anchor="ctr"/>
          <a:lstStyle/>
          <a:p>
            <a:pPr algn="ctr" indent="0" marL="0">
              <a:buNone/>
            </a:pPr>
            <a:r>
              <a:rPr lang="en-US" sz="4800" dirty="0">
                <a:solidFill>
                  <a:srgbClr val="22D3EE"/>
                </a:solidFill>
                <a:latin typeface="Segoe UI Symbol" pitchFamily="34" charset="0"/>
                <a:ea typeface="Segoe UI Symbol" pitchFamily="34" charset="-122"/>
                <a:cs typeface="Segoe UI Symbol" pitchFamily="34" charset="-120"/>
              </a:rPr>
              <a:t>☻</a:t>
            </a:r>
            <a:endParaRPr lang="en-US" sz="4800" dirty="0"/>
          </a:p>
        </p:txBody>
      </p:sp>
      <p:sp>
        <p:nvSpPr>
          <p:cNvPr id="8" name="Text 4"/>
          <p:cNvSpPr/>
          <p:nvPr/>
        </p:nvSpPr>
        <p:spPr>
          <a:xfrm>
            <a:off x="836563" y="3243263"/>
            <a:ext cx="1698612" cy="248335"/>
          </a:xfrm>
          <a:prstGeom prst="rect">
            <a:avLst/>
          </a:prstGeom>
          <a:noFill/>
          <a:ln/>
        </p:spPr>
        <p:txBody>
          <a:bodyPr wrap="none" lIns="0" tIns="0" rIns="0" bIns="0" rtlCol="0" anchor="t"/>
          <a:lstStyle/>
          <a:p>
            <a:pPr algn="ctr" indent="0" marL="0">
              <a:lnSpc>
                <a:spcPts val="1811"/>
              </a:lnSpc>
              <a:buNone/>
            </a:pPr>
            <a:r>
              <a:rPr lang="en-US" sz="1575" b="1" spc="-16" kern="0" dirty="0">
                <a:solidFill>
                  <a:srgbClr val="FFFFFF"/>
                </a:solidFill>
                <a:latin typeface="Carlito" pitchFamily="34" charset="0"/>
                <a:ea typeface="Carlito" pitchFamily="34" charset="-122"/>
                <a:cs typeface="Carlito" pitchFamily="34" charset="-120"/>
              </a:rPr>
              <a:t>Crea tu perfil</a:t>
            </a:r>
            <a:endParaRPr lang="en-US" sz="1575" dirty="0"/>
          </a:p>
        </p:txBody>
      </p:sp>
      <p:sp>
        <p:nvSpPr>
          <p:cNvPr id="9" name="Text 5"/>
          <p:cNvSpPr/>
          <p:nvPr/>
        </p:nvSpPr>
        <p:spPr>
          <a:xfrm>
            <a:off x="1061260" y="3573214"/>
            <a:ext cx="1249330" cy="172749"/>
          </a:xfrm>
          <a:prstGeom prst="rect">
            <a:avLst/>
          </a:prstGeom>
          <a:noFill/>
          <a:ln/>
        </p:spPr>
        <p:txBody>
          <a:bodyPr wrap="none" lIns="0" tIns="0" rIns="0" bIns="0" rtlCol="0" anchor="t"/>
          <a:lstStyle/>
          <a:p>
            <a:pPr algn="ctr" indent="0" marL="0">
              <a:lnSpc>
                <a:spcPts val="1260"/>
              </a:lnSpc>
              <a:buNone/>
            </a:pPr>
            <a:r>
              <a:rPr lang="en-US" sz="900" dirty="0">
                <a:solidFill>
                  <a:srgbClr val="94A3B8"/>
                </a:solidFill>
                <a:latin typeface="Carlito" pitchFamily="34" charset="0"/>
                <a:ea typeface="Carlito" pitchFamily="34" charset="-122"/>
                <a:cs typeface="Carlito" pitchFamily="34" charset="-120"/>
              </a:rPr>
              <a:t>Gratis · sin tarjeta.</a:t>
            </a:r>
            <a:endParaRPr lang="en-US" sz="900" dirty="0"/>
          </a:p>
        </p:txBody>
      </p:sp>
      <p:sp>
        <p:nvSpPr>
          <p:cNvPr id="10" name="Text 6"/>
          <p:cNvSpPr/>
          <p:nvPr/>
        </p:nvSpPr>
        <p:spPr>
          <a:xfrm>
            <a:off x="736945" y="3841252"/>
            <a:ext cx="1897960" cy="314925"/>
          </a:xfrm>
          <a:prstGeom prst="roundRect">
            <a:avLst>
              <a:gd name="adj" fmla="val 3021505"/>
            </a:avLst>
          </a:prstGeom>
          <a:solidFill>
            <a:srgbClr val="22D3EE">
              <a:alpha val="10000"/>
            </a:srgbClr>
          </a:solidFill>
          <a:ln w="7144">
            <a:solidFill>
              <a:srgbClr val="22D3EE"/>
            </a:solidFill>
            <a:prstDash val="solid"/>
          </a:ln>
        </p:spPr>
        <p:txBody>
          <a:bodyPr wrap="square" rtlCol="0" anchor="ctr"/>
          <a:lstStyle/>
          <a:p>
            <a:pPr indent="0" marL="0">
              <a:buNone/>
            </a:pPr>
            <a:endParaRPr lang="en-US" dirty="0"/>
          </a:p>
        </p:txBody>
      </p:sp>
      <p:sp>
        <p:nvSpPr>
          <p:cNvPr id="11" name="Text 7"/>
          <p:cNvSpPr/>
          <p:nvPr/>
        </p:nvSpPr>
        <p:spPr>
          <a:xfrm>
            <a:off x="866961" y="3932634"/>
            <a:ext cx="1466478" cy="138875"/>
          </a:xfrm>
          <a:prstGeom prst="rect">
            <a:avLst/>
          </a:prstGeom>
          <a:noFill/>
          <a:ln/>
        </p:spPr>
        <p:txBody>
          <a:bodyPr wrap="none" lIns="0" tIns="0" rIns="0" bIns="0" rtlCol="0" anchor="t"/>
          <a:lstStyle/>
          <a:p>
            <a:pPr algn="ctr" indent="0" marL="0">
              <a:lnSpc>
                <a:spcPts val="1266"/>
              </a:lnSpc>
              <a:buNone/>
            </a:pPr>
            <a:r>
              <a:rPr lang="en-US" sz="844" b="1" spc="17" kern="0" dirty="0">
                <a:solidFill>
                  <a:srgbClr val="22D3EE"/>
                </a:solidFill>
                <a:latin typeface="Courier New" pitchFamily="34" charset="0"/>
                <a:ea typeface="Courier New" pitchFamily="34" charset="-122"/>
                <a:cs typeface="Courier New" pitchFamily="34" charset="-120"/>
              </a:rPr>
              <a:t>profileia.com/registro</a:t>
            </a:r>
            <a:endParaRPr lang="en-US" sz="844" dirty="0"/>
          </a:p>
        </p:txBody>
      </p:sp>
      <p:sp>
        <p:nvSpPr>
          <p:cNvPr id="12" name="Text 8"/>
          <p:cNvSpPr/>
          <p:nvPr/>
        </p:nvSpPr>
        <p:spPr>
          <a:xfrm>
            <a:off x="2390589" y="3941564"/>
            <a:ext cx="114300" cy="114300"/>
          </a:xfrm>
          <a:prstGeom prst="rect">
            <a:avLst/>
          </a:prstGeom>
          <a:noFill/>
          <a:ln/>
        </p:spPr>
        <p:txBody>
          <a:bodyPr wrap="none" lIns="0" tIns="0" rIns="0" bIns="0" rtlCol="0" anchor="ctr"/>
          <a:lstStyle/>
          <a:p>
            <a:pPr algn="ctr" indent="0" marL="0">
              <a:buNone/>
            </a:pPr>
            <a:r>
              <a:rPr lang="en-US" sz="1125" dirty="0">
                <a:solidFill>
                  <a:srgbClr val="22D3EE"/>
                </a:solidFill>
                <a:latin typeface="Segoe UI Symbol" pitchFamily="34" charset="0"/>
                <a:ea typeface="Segoe UI Symbol" pitchFamily="34" charset="-122"/>
                <a:cs typeface="Segoe UI Symbol" pitchFamily="34" charset="-120"/>
              </a:rPr>
              <a:t>→</a:t>
            </a:r>
            <a:endParaRPr lang="en-US" sz="1125" dirty="0"/>
          </a:p>
        </p:txBody>
      </p:sp>
      <p:sp>
        <p:nvSpPr>
          <p:cNvPr id="13" name="Text 9"/>
          <p:cNvSpPr/>
          <p:nvPr/>
        </p:nvSpPr>
        <p:spPr>
          <a:xfrm>
            <a:off x="3221831" y="2364581"/>
            <a:ext cx="2700338" cy="1985963"/>
          </a:xfrm>
          <a:prstGeom prst="roundRect">
            <a:avLst>
              <a:gd name="adj" fmla="val 9592"/>
            </a:avLst>
          </a:prstGeom>
          <a:solidFill>
            <a:srgbClr val="0F172A">
              <a:alpha val="55000"/>
            </a:srgbClr>
          </a:solidFill>
          <a:ln w="14288">
            <a:solidFill>
              <a:srgbClr val="FBBF24"/>
            </a:solidFill>
            <a:prstDash val="solid"/>
          </a:ln>
          <a:effectLst>
            <a:outerShdw sx="100000" sy="100000" kx="0" ky="0" algn="bl" rotWithShape="0" blurRad="266700" dist="50800" dir="16200000">
              <a:srgbClr val="FBBF24">
                <a:alpha val="30000"/>
              </a:srgbClr>
            </a:outerShdw>
          </a:effectLst>
        </p:spPr>
        <p:txBody>
          <a:bodyPr wrap="square" rtlCol="0" anchor="ctr"/>
          <a:lstStyle/>
          <a:p>
            <a:pPr indent="0" marL="0">
              <a:buNone/>
            </a:pPr>
            <a:endParaRPr lang="en-US" dirty="0"/>
          </a:p>
        </p:txBody>
      </p:sp>
      <p:sp>
        <p:nvSpPr>
          <p:cNvPr id="14" name="Text 10"/>
          <p:cNvSpPr/>
          <p:nvPr/>
        </p:nvSpPr>
        <p:spPr>
          <a:xfrm>
            <a:off x="4286250" y="2571750"/>
            <a:ext cx="571500" cy="571500"/>
          </a:xfrm>
          <a:prstGeom prst="rect">
            <a:avLst/>
          </a:prstGeom>
          <a:noFill/>
          <a:ln/>
        </p:spPr>
        <p:txBody>
          <a:bodyPr wrap="none" lIns="0" tIns="0" rIns="0" bIns="0" rtlCol="0" anchor="ctr"/>
          <a:lstStyle/>
          <a:p>
            <a:pPr algn="ctr" indent="0" marL="0">
              <a:buNone/>
            </a:pPr>
            <a:r>
              <a:rPr lang="en-US" sz="4800" dirty="0">
                <a:solidFill>
                  <a:srgbClr val="FBBF24"/>
                </a:solidFill>
                <a:latin typeface="Segoe UI Symbol" pitchFamily="34" charset="0"/>
                <a:ea typeface="Segoe UI Symbol" pitchFamily="34" charset="-122"/>
                <a:cs typeface="Segoe UI Symbol" pitchFamily="34" charset="-120"/>
              </a:rPr>
              <a:t>♛</a:t>
            </a:r>
            <a:endParaRPr lang="en-US" sz="4800" dirty="0"/>
          </a:p>
        </p:txBody>
      </p:sp>
      <p:sp>
        <p:nvSpPr>
          <p:cNvPr id="15" name="Text 11"/>
          <p:cNvSpPr/>
          <p:nvPr/>
        </p:nvSpPr>
        <p:spPr>
          <a:xfrm>
            <a:off x="3714549" y="3243263"/>
            <a:ext cx="1714902" cy="248335"/>
          </a:xfrm>
          <a:prstGeom prst="rect">
            <a:avLst/>
          </a:prstGeom>
          <a:noFill/>
          <a:ln/>
        </p:spPr>
        <p:txBody>
          <a:bodyPr wrap="none" lIns="0" tIns="0" rIns="0" bIns="0" rtlCol="0" anchor="t"/>
          <a:lstStyle/>
          <a:p>
            <a:pPr algn="ctr" indent="0" marL="0">
              <a:lnSpc>
                <a:spcPts val="1811"/>
              </a:lnSpc>
              <a:buNone/>
            </a:pPr>
            <a:r>
              <a:rPr lang="en-US" sz="1575" b="1" spc="-16" kern="0" dirty="0">
                <a:solidFill>
                  <a:srgbClr val="FFFFFF"/>
                </a:solidFill>
                <a:latin typeface="Carlito" pitchFamily="34" charset="0"/>
                <a:ea typeface="Carlito" pitchFamily="34" charset="-122"/>
                <a:cs typeface="Carlito" pitchFamily="34" charset="-120"/>
              </a:rPr>
              <a:t>Activa tu paquete</a:t>
            </a:r>
            <a:endParaRPr lang="en-US" sz="1575" dirty="0"/>
          </a:p>
        </p:txBody>
      </p:sp>
      <p:sp>
        <p:nvSpPr>
          <p:cNvPr id="16" name="Text 12"/>
          <p:cNvSpPr/>
          <p:nvPr/>
        </p:nvSpPr>
        <p:spPr>
          <a:xfrm>
            <a:off x="3530803" y="3573214"/>
            <a:ext cx="2082394" cy="172749"/>
          </a:xfrm>
          <a:prstGeom prst="rect">
            <a:avLst/>
          </a:prstGeom>
          <a:noFill/>
          <a:ln/>
        </p:spPr>
        <p:txBody>
          <a:bodyPr wrap="square" lIns="0" tIns="0" rIns="0" bIns="0" rtlCol="0" anchor="t"/>
          <a:lstStyle/>
          <a:p>
            <a:pPr algn="ctr" indent="0" marL="0">
              <a:lnSpc>
                <a:spcPts val="1260"/>
              </a:lnSpc>
              <a:buNone/>
            </a:pPr>
            <a:r>
              <a:rPr lang="en-US" sz="900" dirty="0">
                <a:solidFill>
                  <a:srgbClr val="94A3B8"/>
                </a:solidFill>
                <a:latin typeface="Liberation Sans Narrow" pitchFamily="34" charset="0"/>
                <a:ea typeface="Liberation Sans Narrow" pitchFamily="34" charset="-122"/>
                <a:cs typeface="Liberation Sans Narrow" pitchFamily="34" charset="-120"/>
              </a:rPr>
              <a:t>Desde $20 · crypto o créditos PM.</a:t>
            </a:r>
            <a:endParaRPr lang="en-US" sz="900" dirty="0"/>
          </a:p>
        </p:txBody>
      </p:sp>
      <p:sp>
        <p:nvSpPr>
          <p:cNvPr id="17" name="Text 13"/>
          <p:cNvSpPr/>
          <p:nvPr/>
        </p:nvSpPr>
        <p:spPr>
          <a:xfrm>
            <a:off x="3623020" y="3841252"/>
            <a:ext cx="1897960" cy="314925"/>
          </a:xfrm>
          <a:prstGeom prst="roundRect">
            <a:avLst>
              <a:gd name="adj" fmla="val 3021505"/>
            </a:avLst>
          </a:prstGeom>
          <a:solidFill>
            <a:srgbClr val="FBBF24">
              <a:alpha val="10000"/>
            </a:srgbClr>
          </a:solidFill>
          <a:ln w="7144">
            <a:solidFill>
              <a:srgbClr val="FBBF24"/>
            </a:solidFill>
            <a:prstDash val="solid"/>
          </a:ln>
        </p:spPr>
        <p:txBody>
          <a:bodyPr wrap="square" rtlCol="0" anchor="ctr"/>
          <a:lstStyle/>
          <a:p>
            <a:pPr indent="0" marL="0">
              <a:buNone/>
            </a:pPr>
            <a:endParaRPr lang="en-US" dirty="0"/>
          </a:p>
        </p:txBody>
      </p:sp>
      <p:sp>
        <p:nvSpPr>
          <p:cNvPr id="18" name="Text 14"/>
          <p:cNvSpPr/>
          <p:nvPr/>
        </p:nvSpPr>
        <p:spPr>
          <a:xfrm>
            <a:off x="3753036" y="3932634"/>
            <a:ext cx="1466478" cy="138875"/>
          </a:xfrm>
          <a:prstGeom prst="rect">
            <a:avLst/>
          </a:prstGeom>
          <a:noFill/>
          <a:ln/>
        </p:spPr>
        <p:txBody>
          <a:bodyPr wrap="none" lIns="0" tIns="0" rIns="0" bIns="0" rtlCol="0" anchor="t"/>
          <a:lstStyle/>
          <a:p>
            <a:pPr algn="ctr" indent="0" marL="0">
              <a:lnSpc>
                <a:spcPts val="1266"/>
              </a:lnSpc>
              <a:buNone/>
            </a:pPr>
            <a:r>
              <a:rPr lang="en-US" sz="844" b="1" spc="17" kern="0" dirty="0">
                <a:solidFill>
                  <a:srgbClr val="FBBF24"/>
                </a:solidFill>
                <a:latin typeface="Courier New" pitchFamily="34" charset="0"/>
                <a:ea typeface="Courier New" pitchFamily="34" charset="-122"/>
                <a:cs typeface="Courier New" pitchFamily="34" charset="-120"/>
              </a:rPr>
              <a:t>profileia.com/paquetes</a:t>
            </a:r>
            <a:endParaRPr lang="en-US" sz="844" dirty="0"/>
          </a:p>
        </p:txBody>
      </p:sp>
      <p:sp>
        <p:nvSpPr>
          <p:cNvPr id="19" name="Text 15"/>
          <p:cNvSpPr/>
          <p:nvPr/>
        </p:nvSpPr>
        <p:spPr>
          <a:xfrm>
            <a:off x="5276664" y="3941564"/>
            <a:ext cx="114300" cy="114300"/>
          </a:xfrm>
          <a:prstGeom prst="rect">
            <a:avLst/>
          </a:prstGeom>
          <a:noFill/>
          <a:ln/>
        </p:spPr>
        <p:txBody>
          <a:bodyPr wrap="none" lIns="0" tIns="0" rIns="0" bIns="0" rtlCol="0" anchor="ctr"/>
          <a:lstStyle/>
          <a:p>
            <a:pPr algn="ctr" indent="0" marL="0">
              <a:buNone/>
            </a:pPr>
            <a:r>
              <a:rPr lang="en-US" sz="1125" dirty="0">
                <a:solidFill>
                  <a:srgbClr val="FBBF24"/>
                </a:solidFill>
                <a:latin typeface="Segoe UI Symbol" pitchFamily="34" charset="0"/>
                <a:ea typeface="Segoe UI Symbol" pitchFamily="34" charset="-122"/>
                <a:cs typeface="Segoe UI Symbol" pitchFamily="34" charset="-120"/>
              </a:rPr>
              <a:t>→</a:t>
            </a:r>
            <a:endParaRPr lang="en-US" sz="1125" dirty="0"/>
          </a:p>
        </p:txBody>
      </p:sp>
      <p:sp>
        <p:nvSpPr>
          <p:cNvPr id="20" name="Text 16"/>
          <p:cNvSpPr/>
          <p:nvPr/>
        </p:nvSpPr>
        <p:spPr>
          <a:xfrm>
            <a:off x="6107906" y="2364581"/>
            <a:ext cx="2700338" cy="1985963"/>
          </a:xfrm>
          <a:prstGeom prst="roundRect">
            <a:avLst>
              <a:gd name="adj" fmla="val 9592"/>
            </a:avLst>
          </a:prstGeom>
          <a:solidFill>
            <a:srgbClr val="0F172A">
              <a:alpha val="55000"/>
            </a:srgbClr>
          </a:solidFill>
          <a:ln w="14288">
            <a:solidFill>
              <a:srgbClr val="E879F9"/>
            </a:solidFill>
            <a:prstDash val="solid"/>
          </a:ln>
        </p:spPr>
        <p:txBody>
          <a:bodyPr wrap="square" rtlCol="0" anchor="ctr"/>
          <a:lstStyle/>
          <a:p>
            <a:pPr indent="0" marL="0">
              <a:buNone/>
            </a:pPr>
            <a:endParaRPr lang="en-US" dirty="0"/>
          </a:p>
        </p:txBody>
      </p:sp>
      <p:sp>
        <p:nvSpPr>
          <p:cNvPr id="21" name="Text 17"/>
          <p:cNvSpPr/>
          <p:nvPr/>
        </p:nvSpPr>
        <p:spPr>
          <a:xfrm>
            <a:off x="7172325" y="2571750"/>
            <a:ext cx="571500" cy="571500"/>
          </a:xfrm>
          <a:prstGeom prst="rect">
            <a:avLst/>
          </a:prstGeom>
          <a:noFill/>
          <a:ln/>
        </p:spPr>
        <p:txBody>
          <a:bodyPr wrap="none" lIns="0" tIns="0" rIns="0" bIns="0" rtlCol="0" anchor="ctr"/>
          <a:lstStyle/>
          <a:p>
            <a:pPr algn="ctr" indent="0" marL="0">
              <a:buNone/>
            </a:pPr>
            <a:r>
              <a:rPr lang="en-US" sz="4800" dirty="0">
                <a:solidFill>
                  <a:srgbClr val="E879F9"/>
                </a:solidFill>
                <a:latin typeface="Segoe UI Symbol" pitchFamily="34" charset="0"/>
                <a:ea typeface="Segoe UI Symbol" pitchFamily="34" charset="-122"/>
                <a:cs typeface="Segoe UI Symbol" pitchFamily="34" charset="-120"/>
              </a:rPr>
              <a:t>◌</a:t>
            </a:r>
            <a:endParaRPr lang="en-US" sz="4800" dirty="0"/>
          </a:p>
        </p:txBody>
      </p:sp>
      <p:sp>
        <p:nvSpPr>
          <p:cNvPr id="22" name="Text 18"/>
          <p:cNvSpPr/>
          <p:nvPr/>
        </p:nvSpPr>
        <p:spPr>
          <a:xfrm>
            <a:off x="6272213" y="3243263"/>
            <a:ext cx="2371725" cy="496669"/>
          </a:xfrm>
          <a:prstGeom prst="rect">
            <a:avLst/>
          </a:prstGeom>
          <a:noFill/>
          <a:ln/>
        </p:spPr>
        <p:txBody>
          <a:bodyPr wrap="none" lIns="0" tIns="0" rIns="0" bIns="0" rtlCol="0" anchor="t"/>
          <a:lstStyle/>
          <a:p>
            <a:pPr algn="ctr" indent="0" marL="0">
              <a:lnSpc>
                <a:spcPts val="1811"/>
              </a:lnSpc>
              <a:buNone/>
            </a:pPr>
            <a:r>
              <a:rPr lang="en-US" sz="1575" b="1" spc="-16" kern="0" dirty="0">
                <a:solidFill>
                  <a:srgbClr val="FFFFFF"/>
                </a:solidFill>
                <a:latin typeface="Carlito" pitchFamily="34" charset="0"/>
                <a:ea typeface="Carlito" pitchFamily="34" charset="-122"/>
                <a:cs typeface="Carlito" pitchFamily="34" charset="-120"/>
              </a:rPr>
              <a:t>Habla con tu patrocinador</a:t>
            </a:r>
            <a:endParaRPr lang="en-US" sz="1575" dirty="0"/>
          </a:p>
        </p:txBody>
      </p:sp>
      <p:sp>
        <p:nvSpPr>
          <p:cNvPr id="23" name="Text 19"/>
          <p:cNvSpPr/>
          <p:nvPr/>
        </p:nvSpPr>
        <p:spPr>
          <a:xfrm>
            <a:off x="6453289" y="3803154"/>
            <a:ext cx="2009461" cy="172749"/>
          </a:xfrm>
          <a:prstGeom prst="rect">
            <a:avLst/>
          </a:prstGeom>
          <a:noFill/>
          <a:ln/>
        </p:spPr>
        <p:txBody>
          <a:bodyPr wrap="square" lIns="0" tIns="0" rIns="0" bIns="0" rtlCol="0" anchor="t"/>
          <a:lstStyle/>
          <a:p>
            <a:pPr algn="ctr" indent="0" marL="0">
              <a:lnSpc>
                <a:spcPts val="1260"/>
              </a:lnSpc>
              <a:buNone/>
            </a:pPr>
            <a:r>
              <a:rPr lang="en-US" sz="900" dirty="0">
                <a:solidFill>
                  <a:srgbClr val="94A3B8"/>
                </a:solidFill>
                <a:latin typeface="Carlito" pitchFamily="34" charset="0"/>
                <a:ea typeface="Carlito" pitchFamily="34" charset="-122"/>
                <a:cs typeface="Carlito" pitchFamily="34" charset="-120"/>
              </a:rPr>
              <a:t>La persona que te invitó te guía.</a:t>
            </a:r>
            <a:endParaRPr lang="en-US" sz="900" dirty="0"/>
          </a:p>
        </p:txBody>
      </p:sp>
      <p:sp>
        <p:nvSpPr>
          <p:cNvPr id="24" name="Text 20"/>
          <p:cNvSpPr/>
          <p:nvPr/>
        </p:nvSpPr>
        <p:spPr>
          <a:xfrm>
            <a:off x="6402139" y="4066691"/>
            <a:ext cx="2111759" cy="282178"/>
          </a:xfrm>
          <a:prstGeom prst="roundRect">
            <a:avLst>
              <a:gd name="adj" fmla="val 3372153"/>
            </a:avLst>
          </a:prstGeom>
          <a:solidFill>
            <a:srgbClr val="E879F9">
              <a:alpha val="10000"/>
            </a:srgbClr>
          </a:solidFill>
          <a:ln w="7144">
            <a:solidFill>
              <a:srgbClr val="E879F9"/>
            </a:solidFill>
            <a:prstDash val="solid"/>
          </a:ln>
        </p:spPr>
        <p:txBody>
          <a:bodyPr wrap="square" rtlCol="0" anchor="ctr"/>
          <a:lstStyle/>
          <a:p>
            <a:pPr indent="0" marL="0">
              <a:buNone/>
            </a:pPr>
            <a:endParaRPr lang="en-US" dirty="0"/>
          </a:p>
        </p:txBody>
      </p:sp>
      <p:sp>
        <p:nvSpPr>
          <p:cNvPr id="25" name="Text 21"/>
          <p:cNvSpPr/>
          <p:nvPr/>
        </p:nvSpPr>
        <p:spPr>
          <a:xfrm>
            <a:off x="6505724" y="4141701"/>
            <a:ext cx="1733141" cy="91440"/>
          </a:xfrm>
          <a:prstGeom prst="rect">
            <a:avLst/>
          </a:prstGeom>
          <a:noFill/>
          <a:ln/>
        </p:spPr>
        <p:txBody>
          <a:bodyPr wrap="none" lIns="100013" tIns="57150" rIns="100013" bIns="57150" rtlCol="0" anchor="t"/>
          <a:lstStyle/>
          <a:p>
            <a:pPr algn="ctr" indent="0" marL="0">
              <a:lnSpc>
                <a:spcPts val="1266"/>
              </a:lnSpc>
              <a:buNone/>
            </a:pPr>
            <a:r>
              <a:rPr lang="en-US" sz="844" b="1" spc="17" kern="0" dirty="0">
                <a:solidFill>
                  <a:srgbClr val="E879F9"/>
                </a:solidFill>
                <a:latin typeface="Courier New" pitchFamily="34" charset="0"/>
                <a:ea typeface="Courier New" pitchFamily="34" charset="-122"/>
                <a:cs typeface="Courier New" pitchFamily="34" charset="-120"/>
              </a:rPr>
              <a:t>profileia.com/patrocinador</a:t>
            </a:r>
            <a:endParaRPr lang="en-US" sz="844" dirty="0"/>
          </a:p>
        </p:txBody>
      </p:sp>
      <p:sp>
        <p:nvSpPr>
          <p:cNvPr id="26" name="Text 22"/>
          <p:cNvSpPr/>
          <p:nvPr/>
        </p:nvSpPr>
        <p:spPr>
          <a:xfrm>
            <a:off x="8296015" y="4150630"/>
            <a:ext cx="114300" cy="114300"/>
          </a:xfrm>
          <a:prstGeom prst="rect">
            <a:avLst/>
          </a:prstGeom>
          <a:noFill/>
          <a:ln/>
        </p:spPr>
        <p:txBody>
          <a:bodyPr wrap="none" lIns="0" tIns="0" rIns="0" bIns="0" rtlCol="0" anchor="ctr"/>
          <a:lstStyle/>
          <a:p>
            <a:pPr algn="ctr" indent="0" marL="0">
              <a:buNone/>
            </a:pPr>
            <a:r>
              <a:rPr lang="en-US" sz="1125" dirty="0">
                <a:solidFill>
                  <a:srgbClr val="E879F9"/>
                </a:solidFill>
                <a:latin typeface="Segoe UI Symbol" pitchFamily="34" charset="0"/>
                <a:ea typeface="Segoe UI Symbol" pitchFamily="34" charset="-122"/>
                <a:cs typeface="Segoe UI Symbol" pitchFamily="34" charset="-120"/>
              </a:rPr>
              <a:t>→</a:t>
            </a:r>
            <a:endParaRPr lang="en-US" sz="1125" dirty="0"/>
          </a:p>
        </p:txBody>
      </p:sp>
      <p:pic>
        <p:nvPicPr>
          <p:cNvPr id="27" name="Image 2" descr="preencoded.png">    </p:cNvPr>
          <p:cNvPicPr>
            <a:picLocks noChangeAspect="1"/>
          </p:cNvPicPr>
          <p:nvPr/>
        </p:nvPicPr>
        <p:blipFill>
          <a:blip r:embed="rId3"/>
          <a:stretch>
            <a:fillRect/>
          </a:stretch>
        </p:blipFill>
        <p:spPr>
          <a:xfrm>
            <a:off x="0" y="4825603"/>
            <a:ext cx="9144000" cy="317897"/>
          </a:xfrm>
          <a:prstGeom prst="rect">
            <a:avLst/>
          </a:prstGeom>
        </p:spPr>
      </p:pic>
      <p:sp>
        <p:nvSpPr>
          <p:cNvPr id="28" name="Text 23"/>
          <p:cNvSpPr/>
          <p:nvPr/>
        </p:nvSpPr>
        <p:spPr>
          <a:xfrm>
            <a:off x="2420392" y="4932759"/>
            <a:ext cx="4303105" cy="110728"/>
          </a:xfrm>
          <a:prstGeom prst="rect">
            <a:avLst/>
          </a:prstGeom>
          <a:noFill/>
          <a:ln/>
        </p:spPr>
        <p:txBody>
          <a:bodyPr wrap="none" lIns="0" tIns="0" rIns="0" bIns="0" rtlCol="0" anchor="t"/>
          <a:lstStyle/>
          <a:p>
            <a:pPr algn="ctr" indent="0" marL="0">
              <a:lnSpc>
                <a:spcPts val="928"/>
              </a:lnSpc>
              <a:buNone/>
            </a:pPr>
            <a:r>
              <a:rPr lang="en-US" sz="619" b="1" spc="62" kern="0" dirty="0">
                <a:solidFill>
                  <a:srgbClr val="0F1724"/>
                </a:solidFill>
                <a:latin typeface="Courier New" pitchFamily="34" charset="0"/>
                <a:ea typeface="Courier New" pitchFamily="34" charset="-122"/>
                <a:cs typeface="Courier New" pitchFamily="34" charset="-120"/>
              </a:rPr>
              <a:t>PROFILEIA · LA CASA DEL EMPRENDEDOR · USDT · BSC · POLYGON · ARBITRUM · © 2026</a:t>
            </a:r>
            <a:endParaRPr lang="en-US" sz="619" dirty="0"/>
          </a:p>
        </p:txBody>
      </p:sp>
      <p:pic>
        <p:nvPicPr>
          <p:cNvPr id="29" name="Image 3" descr="https://chat.z.ai/api/v1/sandbox/version/file?path=download%2Fslides%2Flogo-white.png&amp;chatId=d56a80c7-af03-4919-9bc3-060e704a4cd0">    </p:cNvPr>
          <p:cNvPicPr>
            <a:picLocks noChangeAspect="1"/>
          </p:cNvPicPr>
          <p:nvPr/>
        </p:nvPicPr>
        <p:blipFill>
          <a:blip r:embed="rId4"/>
          <a:stretch>
            <a:fillRect/>
          </a:stretch>
        </p:blipFill>
        <p:spPr>
          <a:xfrm>
            <a:off x="457200" y="257175"/>
            <a:ext cx="228600" cy="228600"/>
          </a:xfrm>
          <a:prstGeom prst="rect">
            <a:avLst/>
          </a:prstGeom>
        </p:spPr>
      </p:pic>
      <p:sp>
        <p:nvSpPr>
          <p:cNvPr id="30" name="Text 24"/>
          <p:cNvSpPr/>
          <p:nvPr/>
        </p:nvSpPr>
        <p:spPr>
          <a:xfrm>
            <a:off x="771525" y="269677"/>
            <a:ext cx="1036272" cy="219885"/>
          </a:xfrm>
          <a:prstGeom prst="rect">
            <a:avLst/>
          </a:prstGeom>
          <a:noFill/>
          <a:ln/>
        </p:spPr>
        <p:txBody>
          <a:bodyPr wrap="none" lIns="0" tIns="0" rIns="0" bIns="0" rtlCol="0" anchor="t"/>
          <a:lstStyle/>
          <a:p>
            <a:pPr algn="l" indent="0" marL="0">
              <a:lnSpc>
                <a:spcPts val="1603"/>
              </a:lnSpc>
              <a:buNone/>
            </a:pPr>
            <a:r>
              <a:rPr lang="en-US" sz="1069" b="1" spc="11" kern="0" dirty="0">
                <a:solidFill>
                  <a:srgbClr val="FFFFFF"/>
                </a:solidFill>
                <a:latin typeface="Carlito" pitchFamily="34" charset="0"/>
                <a:ea typeface="Carlito" pitchFamily="34" charset="-122"/>
                <a:cs typeface="Carlito" pitchFamily="34" charset="-120"/>
              </a:rPr>
              <a:t>PROFILEIA</a:t>
            </a:r>
            <a:endParaRPr lang="en-US" sz="1069"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2026-09-14T22:07:07Z</dcterms:created>
  <dcterms:modified xsi:type="dcterms:W3CDTF">2026-09-14T22:07:07Z</dcterms:modified>
</cp:coreProperties>
</file>